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57" r:id="rId3"/>
    <p:sldId id="303" r:id="rId4"/>
    <p:sldId id="304" r:id="rId5"/>
    <p:sldId id="260" r:id="rId6"/>
    <p:sldId id="261" r:id="rId7"/>
    <p:sldId id="262" r:id="rId8"/>
    <p:sldId id="278" r:id="rId9"/>
    <p:sldId id="316" r:id="rId10"/>
    <p:sldId id="305" r:id="rId11"/>
    <p:sldId id="265" r:id="rId12"/>
    <p:sldId id="266" r:id="rId13"/>
    <p:sldId id="306" r:id="rId14"/>
    <p:sldId id="275" r:id="rId15"/>
    <p:sldId id="274" r:id="rId16"/>
    <p:sldId id="276" r:id="rId17"/>
    <p:sldId id="277" r:id="rId18"/>
    <p:sldId id="293" r:id="rId19"/>
    <p:sldId id="298" r:id="rId20"/>
    <p:sldId id="294" r:id="rId21"/>
    <p:sldId id="299" r:id="rId22"/>
    <p:sldId id="295" r:id="rId23"/>
    <p:sldId id="300" r:id="rId24"/>
    <p:sldId id="296" r:id="rId25"/>
    <p:sldId id="301" r:id="rId26"/>
    <p:sldId id="297" r:id="rId27"/>
    <p:sldId id="302" r:id="rId28"/>
    <p:sldId id="307" r:id="rId29"/>
    <p:sldId id="315" r:id="rId30"/>
    <p:sldId id="308" r:id="rId31"/>
    <p:sldId id="309" r:id="rId32"/>
    <p:sldId id="310" r:id="rId33"/>
    <p:sldId id="311" r:id="rId34"/>
    <p:sldId id="312" r:id="rId35"/>
    <p:sldId id="313" r:id="rId36"/>
    <p:sldId id="314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STER" initials="T" lastIdx="1" clrIdx="0">
    <p:extLst>
      <p:ext uri="{19B8F6BF-5375-455C-9EA6-DF929625EA0E}">
        <p15:presenceInfo xmlns:p15="http://schemas.microsoft.com/office/powerpoint/2012/main" userId="TEST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56" autoAdjust="0"/>
    <p:restoredTop sz="94660"/>
  </p:normalViewPr>
  <p:slideViewPr>
    <p:cSldViewPr snapToGrid="0">
      <p:cViewPr>
        <p:scale>
          <a:sx n="75" d="100"/>
          <a:sy n="75" d="100"/>
        </p:scale>
        <p:origin x="1147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F4D463BF-944E-42DC-8C87-D29CA41F5155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2B1EFCA-4164-4F07-8F2B-121E5CF76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75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463BF-944E-42DC-8C87-D29CA41F5155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1EFCA-4164-4F07-8F2B-121E5CF76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188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4D463BF-944E-42DC-8C87-D29CA41F5155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2B1EFCA-4164-4F07-8F2B-121E5CF76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440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4D463BF-944E-42DC-8C87-D29CA41F5155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2B1EFCA-4164-4F07-8F2B-121E5CF7658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5820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4D463BF-944E-42DC-8C87-D29CA41F5155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2B1EFCA-4164-4F07-8F2B-121E5CF76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446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463BF-944E-42DC-8C87-D29CA41F5155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1EFCA-4164-4F07-8F2B-121E5CF76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299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463BF-944E-42DC-8C87-D29CA41F5155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1EFCA-4164-4F07-8F2B-121E5CF76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818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463BF-944E-42DC-8C87-D29CA41F5155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1EFCA-4164-4F07-8F2B-121E5CF76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2285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4D463BF-944E-42DC-8C87-D29CA41F5155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2B1EFCA-4164-4F07-8F2B-121E5CF76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64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463BF-944E-42DC-8C87-D29CA41F5155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1EFCA-4164-4F07-8F2B-121E5CF76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354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4D463BF-944E-42DC-8C87-D29CA41F5155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2B1EFCA-4164-4F07-8F2B-121E5CF76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464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463BF-944E-42DC-8C87-D29CA41F5155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1EFCA-4164-4F07-8F2B-121E5CF76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523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463BF-944E-42DC-8C87-D29CA41F5155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1EFCA-4164-4F07-8F2B-121E5CF76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6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463BF-944E-42DC-8C87-D29CA41F5155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1EFCA-4164-4F07-8F2B-121E5CF76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158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463BF-944E-42DC-8C87-D29CA41F5155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1EFCA-4164-4F07-8F2B-121E5CF76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37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463BF-944E-42DC-8C87-D29CA41F5155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1EFCA-4164-4F07-8F2B-121E5CF76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1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463BF-944E-42DC-8C87-D29CA41F5155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1EFCA-4164-4F07-8F2B-121E5CF76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011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463BF-944E-42DC-8C87-D29CA41F5155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1EFCA-4164-4F07-8F2B-121E5CF76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7062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91737" y="1942742"/>
            <a:ext cx="9448800" cy="182509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System request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1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242041" y="7417928"/>
            <a:ext cx="8825658" cy="861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smtClean="0">
                <a:ln>
                  <a:noFill/>
                </a:ln>
                <a:solidFill>
                  <a:srgbClr val="009EDE"/>
                </a:solidFill>
                <a:effectLst/>
                <a:latin typeface="Bell MT" panose="02020503060305020303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             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181753"/>
              </p:ext>
            </p:extLst>
          </p:nvPr>
        </p:nvGraphicFramePr>
        <p:xfrm>
          <a:off x="888274" y="1280161"/>
          <a:ext cx="9048796" cy="55013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30475">
                  <a:extLst>
                    <a:ext uri="{9D8B030D-6E8A-4147-A177-3AD203B41FA5}">
                      <a16:colId xmlns:a16="http://schemas.microsoft.com/office/drawing/2014/main" val="2382854109"/>
                    </a:ext>
                  </a:extLst>
                </a:gridCol>
                <a:gridCol w="5118321">
                  <a:extLst>
                    <a:ext uri="{9D8B030D-6E8A-4147-A177-3AD203B41FA5}">
                      <a16:colId xmlns:a16="http://schemas.microsoft.com/office/drawing/2014/main" val="1984328959"/>
                    </a:ext>
                  </a:extLst>
                </a:gridCol>
              </a:tblGrid>
              <a:tr h="897289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57150" algn="l"/>
                        </a:tabLst>
                      </a:pPr>
                      <a:r>
                        <a:rPr lang="en-US" sz="1400" kern="0">
                          <a:effectLst/>
                        </a:rPr>
                        <a:t>project sponser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161" marR="25161" marT="0" marB="0"/>
                </a:tc>
                <a:tc>
                  <a:txBody>
                    <a:bodyPr/>
                    <a:lstStyle/>
                    <a:p>
                      <a:pPr marL="228600" marR="0" indent="-2286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kern="0" dirty="0">
                          <a:effectLst/>
                        </a:rPr>
                        <a:t>: </a:t>
                      </a:r>
                      <a:r>
                        <a:rPr lang="en-US" sz="1400" kern="0" dirty="0" err="1">
                          <a:effectLst/>
                        </a:rPr>
                        <a:t>Eng</a:t>
                      </a:r>
                      <a:r>
                        <a:rPr lang="en-US" sz="1400" kern="0" dirty="0">
                          <a:effectLst/>
                        </a:rPr>
                        <a:t> Ahmed </a:t>
                      </a:r>
                      <a:r>
                        <a:rPr lang="en-US" sz="1400" kern="0" dirty="0" err="1">
                          <a:effectLst/>
                        </a:rPr>
                        <a:t>Madkour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161" marR="25161" marT="0" marB="0"/>
                </a:tc>
                <a:extLst>
                  <a:ext uri="{0D108BD9-81ED-4DB2-BD59-A6C34878D82A}">
                    <a16:rowId xmlns:a16="http://schemas.microsoft.com/office/drawing/2014/main" val="2113655922"/>
                  </a:ext>
                </a:extLst>
              </a:tr>
              <a:tr h="64170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57150" algn="l"/>
                        </a:tabLst>
                      </a:pPr>
                      <a:r>
                        <a:rPr lang="en-US" sz="1400" kern="0">
                          <a:effectLst/>
                        </a:rPr>
                        <a:t>Business need 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161" marR="25161" marT="0" marB="0"/>
                </a:tc>
                <a:tc>
                  <a:txBody>
                    <a:bodyPr/>
                    <a:lstStyle/>
                    <a:p>
                      <a:pPr marL="228600" marR="0" indent="-2286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kern="0" dirty="0">
                          <a:effectLst/>
                        </a:rPr>
                        <a:t>: 1-software system for  take the attendance and absence of doctors and nurses.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161" marR="25161" marT="0" marB="0"/>
                </a:tc>
                <a:extLst>
                  <a:ext uri="{0D108BD9-81ED-4DB2-BD59-A6C34878D82A}">
                    <a16:rowId xmlns:a16="http://schemas.microsoft.com/office/drawing/2014/main" val="455906492"/>
                  </a:ext>
                </a:extLst>
              </a:tr>
              <a:tr h="1445456">
                <a:tc>
                  <a:txBody>
                    <a:bodyPr/>
                    <a:lstStyle/>
                    <a:p>
                      <a:pPr marL="228600" marR="0" indent="-2286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kern="0">
                          <a:effectLst/>
                        </a:rPr>
                        <a:t>Requriement: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161" marR="25161" marT="0" marB="0"/>
                </a:tc>
                <a:tc>
                  <a:txBody>
                    <a:bodyPr/>
                    <a:lstStyle/>
                    <a:p>
                      <a:pPr marL="228600" marR="0" indent="-2286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kern="0" dirty="0">
                          <a:effectLst/>
                        </a:rPr>
                        <a:t>1. Provide online access</a:t>
                      </a:r>
                      <a:endParaRPr lang="en-US" sz="1400" kern="100" dirty="0">
                        <a:effectLst/>
                      </a:endParaRPr>
                    </a:p>
                    <a:p>
                      <a:pPr marL="228600" marR="0" indent="-2286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kern="0" dirty="0">
                          <a:effectLst/>
                        </a:rPr>
                        <a:t>2. Count the number of patients on a daily basis                   </a:t>
                      </a:r>
                      <a:endParaRPr lang="en-US" sz="1400" kern="100" dirty="0">
                        <a:effectLst/>
                      </a:endParaRPr>
                    </a:p>
                    <a:p>
                      <a:pPr marL="228600" marR="0" indent="-2286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kern="0" dirty="0">
                          <a:effectLst/>
                        </a:rPr>
                        <a:t>3. Determine when to change roles</a:t>
                      </a:r>
                      <a:endParaRPr lang="en-US" sz="1400" kern="100" dirty="0">
                        <a:effectLst/>
                      </a:endParaRPr>
                    </a:p>
                    <a:p>
                      <a:pPr marL="228600" marR="0" indent="-2286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kern="0" dirty="0">
                          <a:effectLst/>
                        </a:rPr>
                        <a:t>4. More usable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161" marR="25161" marT="0" marB="0"/>
                </a:tc>
                <a:extLst>
                  <a:ext uri="{0D108BD9-81ED-4DB2-BD59-A6C34878D82A}">
                    <a16:rowId xmlns:a16="http://schemas.microsoft.com/office/drawing/2014/main" val="4225499384"/>
                  </a:ext>
                </a:extLst>
              </a:tr>
              <a:tr h="909621">
                <a:tc>
                  <a:txBody>
                    <a:bodyPr/>
                    <a:lstStyle/>
                    <a:p>
                      <a:pPr marL="228600" marR="0" indent="-2286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kern="0">
                          <a:effectLst/>
                        </a:rPr>
                        <a:t>Value:</a:t>
                      </a:r>
                      <a:endParaRPr lang="en-US" sz="1400" kern="100">
                        <a:effectLst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57150" algn="l"/>
                        </a:tabLst>
                      </a:pPr>
                      <a:r>
                        <a:rPr lang="en-US" sz="1400" kern="0">
                          <a:effectLst/>
                        </a:rPr>
                        <a:t> 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161" marR="2516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57150" algn="l"/>
                        </a:tabLst>
                      </a:pPr>
                      <a:r>
                        <a:rPr lang="en-US" sz="1400" kern="0" dirty="0">
                          <a:effectLst/>
                        </a:rPr>
                        <a:t>1.Reduce 5% of total cost</a:t>
                      </a:r>
                      <a:endParaRPr lang="en-US" sz="1400" kern="100" dirty="0">
                        <a:effectLst/>
                      </a:endParaRPr>
                    </a:p>
                    <a:p>
                      <a:pPr marL="228600" marR="0" indent="-2286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kern="0" dirty="0">
                          <a:effectLst/>
                        </a:rPr>
                        <a:t>2.Project personnel will be treated for two years free of charge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161" marR="25161" marT="0" marB="0"/>
                </a:tc>
                <a:extLst>
                  <a:ext uri="{0D108BD9-81ED-4DB2-BD59-A6C34878D82A}">
                    <a16:rowId xmlns:a16="http://schemas.microsoft.com/office/drawing/2014/main" val="2800573039"/>
                  </a:ext>
                </a:extLst>
              </a:tr>
              <a:tr h="930477">
                <a:tc>
                  <a:txBody>
                    <a:bodyPr/>
                    <a:lstStyle/>
                    <a:p>
                      <a:pPr marL="228600" marR="0" indent="-2286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kern="0" dirty="0">
                          <a:effectLst/>
                        </a:rPr>
                        <a:t>Special issues:</a:t>
                      </a:r>
                      <a:endParaRPr lang="en-US" sz="1400" kern="100" dirty="0">
                        <a:effectLst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57150" algn="l"/>
                        </a:tabLst>
                      </a:pPr>
                      <a:r>
                        <a:rPr lang="en-US" sz="1400" kern="0" dirty="0"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161" marR="25161" marT="0" marB="0"/>
                </a:tc>
                <a:tc>
                  <a:txBody>
                    <a:bodyPr/>
                    <a:lstStyle/>
                    <a:p>
                      <a:pPr marL="228600" marR="0" indent="-2286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kern="0" dirty="0">
                          <a:effectLst/>
                        </a:rPr>
                        <a:t>1. no </a:t>
                      </a:r>
                      <a:r>
                        <a:rPr lang="en-US" sz="1400" kern="0" dirty="0" err="1">
                          <a:effectLst/>
                        </a:rPr>
                        <a:t>enternet</a:t>
                      </a:r>
                      <a:endParaRPr lang="en-US" sz="1400" kern="100" dirty="0">
                        <a:effectLst/>
                      </a:endParaRPr>
                    </a:p>
                    <a:p>
                      <a:pPr marL="228600" marR="0" indent="-2286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kern="0" dirty="0">
                          <a:effectLst/>
                        </a:rPr>
                        <a:t>2. no computer enough</a:t>
                      </a:r>
                      <a:endParaRPr lang="en-US" sz="1400" kern="100" dirty="0">
                        <a:effectLst/>
                      </a:endParaRPr>
                    </a:p>
                    <a:p>
                      <a:pPr marL="228600" marR="0" indent="-2286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kern="0" dirty="0">
                          <a:effectLst/>
                        </a:rPr>
                        <a:t>3. Electricity problem</a:t>
                      </a:r>
                      <a:r>
                        <a:rPr lang="ar-EG" sz="1400" kern="0" dirty="0">
                          <a:effectLst/>
                        </a:rPr>
                        <a:t>.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161" marR="25161" marT="0" marB="0"/>
                </a:tc>
                <a:extLst>
                  <a:ext uri="{0D108BD9-81ED-4DB2-BD59-A6C34878D82A}">
                    <a16:rowId xmlns:a16="http://schemas.microsoft.com/office/drawing/2014/main" val="4160267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9127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55600" y="3119120"/>
            <a:ext cx="1778000" cy="802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Ahmed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81680" y="995680"/>
            <a:ext cx="1737360" cy="98552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Basil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302000" y="2976880"/>
            <a:ext cx="1717040" cy="94488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Ahmed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51200" y="5039360"/>
            <a:ext cx="1767840" cy="93472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Basil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7965440" y="690880"/>
            <a:ext cx="1696720" cy="6096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Basil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7965440" y="1463040"/>
            <a:ext cx="1696720" cy="6096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Ahmed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8107680" y="3215640"/>
            <a:ext cx="1696720" cy="6096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Basil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8199120" y="4663440"/>
            <a:ext cx="1696720" cy="6096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Ahmed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199120" y="5588000"/>
            <a:ext cx="1696720" cy="6096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Basil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072640" y="1767840"/>
            <a:ext cx="1046480" cy="12903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275840" y="3520440"/>
            <a:ext cx="8432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072640" y="3921760"/>
            <a:ext cx="1046480" cy="12395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5171440" y="1168400"/>
            <a:ext cx="1950720" cy="406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5171440" y="1775460"/>
            <a:ext cx="1950720" cy="406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262880" y="3525520"/>
            <a:ext cx="1950720" cy="406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5262880" y="5862320"/>
            <a:ext cx="1950720" cy="406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5171440" y="4998720"/>
            <a:ext cx="1950720" cy="406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265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83360" y="572946"/>
            <a:ext cx="8818880" cy="628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Interview report about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eldawly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hospital in Mansoura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Hospital: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Eldawly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Date of interview: 5/3/2024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*purpose: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To gather information about the hospital's services, patient experience, and overall operations.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Interviewer: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ahmed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mohamed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*Methodology: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Interviews were conducted with the following personnel: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Mr. (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ali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), Physician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Mr. (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ahmed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), Nurse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Dr. (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ahmed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), doctor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Introduction: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This report details an interview conducted at [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Eldawly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hospital] on [5/3/2024] to gather information about the hospital's operations and services. The interviewee was [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ahmed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,</a:t>
            </a:r>
            <a:r>
              <a:rPr lang="en-US" sz="16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ali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]. The purpose of the interview was to gain a deeper understanding of the hospital is: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Patient care procedures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Available departments and specialties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Patient intake and discharge processes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Technology and resources utilized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Overall patient experience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0" y="0"/>
            <a:ext cx="1280160" cy="873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INTERVIEW</a:t>
            </a:r>
            <a:endParaRPr lang="en-US" sz="16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942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2240" y="220761"/>
            <a:ext cx="11734800" cy="6332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*Key finding: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After some interviews with some doctors and nurses I concludes some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informations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*The advantage of the hospital: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-inspection for a nominal fee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-the medical team adheres to working hours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-there are all specialties in this hospital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-the hospital is near to the city and the village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*the disadvantage of the hospital: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-Lack of availability of some medications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-lack of sufficient beds for patients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-lack of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higlhly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efficient devices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*summary of interview: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Generally hospitals in Egypt are very suitable for anyone but not the best and government are interested of them and want to cover all disadvantage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/>
            </a:r>
            <a:br>
              <a:rPr lang="en-US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*In conclusion: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State a simple, overall assessment of the hospital based on the information gathered. (e.g., The hospital appears to be well-equipped with a dedicated staff, but streamlining communication channels could further enhance patient experience.)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Mention any further steps needed. (e.g., A follow-up interview to delve deeper into specific </a:t>
            </a:r>
            <a:r>
              <a:rPr lang="en-US" sz="1400" dirty="0">
                <a:solidFill>
                  <a:srgbClr val="1F1F1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areas might be beneficial.)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580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212130"/>
              </p:ext>
            </p:extLst>
          </p:nvPr>
        </p:nvGraphicFramePr>
        <p:xfrm>
          <a:off x="111760" y="121921"/>
          <a:ext cx="11846560" cy="66523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3280">
                  <a:extLst>
                    <a:ext uri="{9D8B030D-6E8A-4147-A177-3AD203B41FA5}">
                      <a16:colId xmlns:a16="http://schemas.microsoft.com/office/drawing/2014/main" val="1420730779"/>
                    </a:ext>
                  </a:extLst>
                </a:gridCol>
                <a:gridCol w="5923280">
                  <a:extLst>
                    <a:ext uri="{9D8B030D-6E8A-4147-A177-3AD203B41FA5}">
                      <a16:colId xmlns:a16="http://schemas.microsoft.com/office/drawing/2014/main" val="3995472166"/>
                    </a:ext>
                  </a:extLst>
                </a:gridCol>
              </a:tblGrid>
              <a:tr h="517946">
                <a:tc gridSpan="2"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bg1"/>
                          </a:solidFill>
                        </a:rPr>
                        <a:t>                                Interview Report</a:t>
                      </a:r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414565"/>
                  </a:ext>
                </a:extLst>
              </a:tr>
              <a:tr h="345925">
                <a:tc>
                  <a:txBody>
                    <a:bodyPr/>
                    <a:lstStyle/>
                    <a:p>
                      <a:r>
                        <a:rPr lang="en-US" dirty="0" smtClean="0"/>
                        <a:t>Person interviewed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Ahmed ,</a:t>
                      </a:r>
                      <a:r>
                        <a:rPr lang="en-US" dirty="0" err="1" smtClean="0"/>
                        <a:t>wael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Hussien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777758"/>
                  </a:ext>
                </a:extLst>
              </a:tr>
              <a:tr h="345925">
                <a:tc>
                  <a:txBody>
                    <a:bodyPr/>
                    <a:lstStyle/>
                    <a:p>
                      <a:r>
                        <a:rPr lang="en-US" dirty="0" smtClean="0"/>
                        <a:t>Interviewer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Ahmed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988240"/>
                  </a:ext>
                </a:extLst>
              </a:tr>
              <a:tr h="345925">
                <a:tc>
                  <a:txBody>
                    <a:bodyPr/>
                    <a:lstStyle/>
                    <a:p>
                      <a:r>
                        <a:rPr lang="en-US" dirty="0" smtClean="0"/>
                        <a:t>Purpose</a:t>
                      </a:r>
                      <a:r>
                        <a:rPr lang="en-US" baseline="0" dirty="0" smtClean="0"/>
                        <a:t> of interview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Collect data about this</a:t>
                      </a:r>
                      <a:r>
                        <a:rPr lang="en-US" baseline="0" dirty="0" smtClean="0"/>
                        <a:t> hospital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683703"/>
                  </a:ext>
                </a:extLst>
              </a:tr>
              <a:tr h="4123234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Summary of interview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After some interviews with some doctors and nurses I concludes some information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*The advantage of the hospital: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-inspection for a nominal fee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-the medical team adheres to working hours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-there are all specialties in this hospital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-the hospital is near to the city and the village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*the disadvantage of the hospital: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-Lack of availability of some medications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-lack of sufficient beds for patients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-lack of </a:t>
                      </a:r>
                      <a:r>
                        <a:rPr lang="en-US" sz="1800" dirty="0" err="1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higlhly</a:t>
                      </a:r>
                      <a:r>
                        <a:rPr lang="en-US" sz="1800" dirty="0" smtClean="0"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efficient devices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742152"/>
                  </a:ext>
                </a:extLst>
              </a:tr>
              <a:tr h="345925">
                <a:tc>
                  <a:txBody>
                    <a:bodyPr/>
                    <a:lstStyle/>
                    <a:p>
                      <a:r>
                        <a:rPr lang="en-US" dirty="0" smtClean="0"/>
                        <a:t>Open items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4430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7729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432041" y="186612"/>
            <a:ext cx="2136710" cy="8490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31845" y="2845837"/>
            <a:ext cx="213671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Adminstrator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9116008" y="2705878"/>
            <a:ext cx="1866123" cy="979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Patient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4320073" y="2514600"/>
            <a:ext cx="2565919" cy="16888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Hospital</a:t>
            </a:r>
          </a:p>
          <a:p>
            <a:pPr algn="ctr"/>
            <a:r>
              <a:rPr lang="en-US" dirty="0" smtClean="0"/>
              <a:t>Management</a:t>
            </a:r>
          </a:p>
          <a:p>
            <a:pPr algn="ctr"/>
            <a:r>
              <a:rPr lang="en-US" dirty="0" smtClean="0"/>
              <a:t>System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743200" y="5831633"/>
            <a:ext cx="5999584" cy="8117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 level DFD for Hospital Management System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6568751" y="2845837"/>
            <a:ext cx="2453951" cy="0"/>
          </a:xfrm>
          <a:prstGeom prst="straightConnector1">
            <a:avLst/>
          </a:prstGeom>
          <a:ln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6885992" y="3554963"/>
            <a:ext cx="2136710" cy="9331"/>
          </a:xfrm>
          <a:prstGeom prst="straightConnector1">
            <a:avLst/>
          </a:prstGeom>
          <a:ln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716659" y="2988129"/>
            <a:ext cx="1688841" cy="18661"/>
          </a:xfrm>
          <a:prstGeom prst="straightConnector1">
            <a:avLst/>
          </a:prstGeom>
          <a:ln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2716658" y="3519300"/>
            <a:ext cx="1688841" cy="0"/>
          </a:xfrm>
          <a:prstGeom prst="straightConnector1">
            <a:avLst/>
          </a:prstGeom>
          <a:ln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4730620" y="1138335"/>
            <a:ext cx="9331" cy="1492898"/>
          </a:xfrm>
          <a:prstGeom prst="straightConnector1">
            <a:avLst/>
          </a:prstGeom>
          <a:ln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6316824" y="1049694"/>
            <a:ext cx="9331" cy="1450910"/>
          </a:xfrm>
          <a:prstGeom prst="straightConnector1">
            <a:avLst/>
          </a:prstGeom>
          <a:ln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000375" y="28458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566160" y="1385699"/>
            <a:ext cx="865881" cy="47358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Add Master Record</a:t>
            </a:r>
            <a:endParaRPr lang="en-US" sz="1050" dirty="0"/>
          </a:p>
        </p:txBody>
      </p:sp>
      <p:sp>
        <p:nvSpPr>
          <p:cNvPr id="38" name="Rounded Rectangle 37"/>
          <p:cNvSpPr/>
          <p:nvPr/>
        </p:nvSpPr>
        <p:spPr>
          <a:xfrm>
            <a:off x="6461760" y="1452880"/>
            <a:ext cx="955040" cy="31496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Hospital </a:t>
            </a:r>
            <a:r>
              <a:rPr lang="en-US" sz="1050" dirty="0" err="1" smtClean="0"/>
              <a:t>reprts</a:t>
            </a:r>
            <a:endParaRPr lang="en-US" sz="1050" dirty="0"/>
          </a:p>
        </p:txBody>
      </p:sp>
      <p:sp>
        <p:nvSpPr>
          <p:cNvPr id="39" name="Rounded Rectangle 38"/>
          <p:cNvSpPr/>
          <p:nvPr/>
        </p:nvSpPr>
        <p:spPr>
          <a:xfrm>
            <a:off x="2844800" y="2514600"/>
            <a:ext cx="1361440" cy="331237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Create staff account</a:t>
            </a:r>
            <a:endParaRPr lang="en-US" sz="1050" dirty="0"/>
          </a:p>
        </p:txBody>
      </p:sp>
      <p:sp>
        <p:nvSpPr>
          <p:cNvPr id="40" name="Rounded Rectangle 39"/>
          <p:cNvSpPr/>
          <p:nvPr/>
        </p:nvSpPr>
        <p:spPr>
          <a:xfrm>
            <a:off x="2915920" y="3765107"/>
            <a:ext cx="1290320" cy="289147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reports</a:t>
            </a:r>
            <a:endParaRPr lang="en-US" sz="1100" dirty="0"/>
          </a:p>
        </p:txBody>
      </p:sp>
      <p:sp>
        <p:nvSpPr>
          <p:cNvPr id="41" name="Rounded Rectangle 40"/>
          <p:cNvSpPr/>
          <p:nvPr/>
        </p:nvSpPr>
        <p:spPr>
          <a:xfrm>
            <a:off x="6885992" y="2428240"/>
            <a:ext cx="1587448" cy="251978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Discharge bill</a:t>
            </a:r>
            <a:endParaRPr lang="en-US" sz="1100" dirty="0"/>
          </a:p>
        </p:txBody>
      </p:sp>
      <p:sp>
        <p:nvSpPr>
          <p:cNvPr id="42" name="Rounded Rectangle 41"/>
          <p:cNvSpPr/>
          <p:nvPr/>
        </p:nvSpPr>
        <p:spPr>
          <a:xfrm>
            <a:off x="7416800" y="3685592"/>
            <a:ext cx="1056640" cy="36866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payment</a:t>
            </a:r>
            <a:endParaRPr lang="en-US" sz="1100" dirty="0"/>
          </a:p>
        </p:txBody>
      </p:sp>
      <p:sp>
        <p:nvSpPr>
          <p:cNvPr id="43" name="Rounded Rectangle 42"/>
          <p:cNvSpPr/>
          <p:nvPr/>
        </p:nvSpPr>
        <p:spPr>
          <a:xfrm>
            <a:off x="0" y="0"/>
            <a:ext cx="2001520" cy="8490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*context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896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Context level </a:t>
            </a:r>
            <a:r>
              <a:rPr lang="en-US" dirty="0" err="1" smtClean="0"/>
              <a:t>dfd</a:t>
            </a:r>
            <a:r>
              <a:rPr lang="en-US" dirty="0" smtClean="0"/>
              <a:t> – 0 level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context level of DFD is describe the whole system. It shows the all user module who operate the system The hospital </a:t>
            </a:r>
            <a:r>
              <a:rPr lang="en-US" dirty="0" err="1" smtClean="0"/>
              <a:t>managment</a:t>
            </a:r>
            <a:r>
              <a:rPr lang="en-US" dirty="0" smtClean="0"/>
              <a:t> system </a:t>
            </a:r>
            <a:r>
              <a:rPr lang="en-US" dirty="0" err="1" smtClean="0"/>
              <a:t>dfd</a:t>
            </a:r>
            <a:r>
              <a:rPr lang="en-US" dirty="0" smtClean="0"/>
              <a:t> shows there is only user hospital admin staff </a:t>
            </a:r>
            <a:r>
              <a:rPr lang="en-US" dirty="0"/>
              <a:t>t</a:t>
            </a:r>
            <a:r>
              <a:rPr lang="en-US" dirty="0" smtClean="0"/>
              <a:t>o run the system.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547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862148" y="2307772"/>
            <a:ext cx="3117668" cy="1550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Hospital staff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9001760" y="1036320"/>
            <a:ext cx="2651760" cy="3698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Hospital </a:t>
            </a:r>
            <a:r>
              <a:rPr lang="en-US" dirty="0"/>
              <a:t>M</a:t>
            </a:r>
            <a:r>
              <a:rPr lang="en-US" dirty="0" smtClean="0"/>
              <a:t>anagement </a:t>
            </a:r>
            <a:r>
              <a:rPr lang="en-US" dirty="0"/>
              <a:t>S</a:t>
            </a:r>
            <a:r>
              <a:rPr lang="en-US" dirty="0" smtClean="0"/>
              <a:t>ystem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979816" y="2387600"/>
            <a:ext cx="4869544" cy="10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124960" y="3647440"/>
            <a:ext cx="4724400" cy="406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0"/>
            <a:ext cx="3322320" cy="74168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 level dfd – 0 level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008880" y="1828800"/>
            <a:ext cx="2524760" cy="478972"/>
          </a:xfrm>
          <a:prstGeom prst="roundRect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Login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5151120" y="3776617"/>
            <a:ext cx="2382520" cy="521063"/>
          </a:xfrm>
          <a:prstGeom prst="roundRect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915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80" y="669647"/>
            <a:ext cx="9710817" cy="6188353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0" y="0"/>
            <a:ext cx="1676400" cy="67056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LEVEL 1 DFD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108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418080" y="-182880"/>
            <a:ext cx="8610600" cy="1293028"/>
          </a:xfrm>
        </p:spPr>
        <p:txBody>
          <a:bodyPr/>
          <a:lstStyle/>
          <a:p>
            <a:r>
              <a:rPr lang="en-US" b="1" smtClean="0"/>
              <a:t>Process Specification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6849018"/>
              </p:ext>
            </p:extLst>
          </p:nvPr>
        </p:nvGraphicFramePr>
        <p:xfrm>
          <a:off x="289560" y="1421755"/>
          <a:ext cx="10820400" cy="5294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20400">
                  <a:extLst>
                    <a:ext uri="{9D8B030D-6E8A-4147-A177-3AD203B41FA5}">
                      <a16:colId xmlns:a16="http://schemas.microsoft.com/office/drawing/2014/main" val="953297590"/>
                    </a:ext>
                  </a:extLst>
                </a:gridCol>
              </a:tblGrid>
              <a:tr h="122670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sng" dirty="0">
                          <a:solidFill>
                            <a:schemeClr val="accent2"/>
                          </a:solidFill>
                        </a:rPr>
                        <a:t>Process Specification</a:t>
                      </a:r>
                      <a:endParaRPr u="sng" dirty="0">
                        <a:solidFill>
                          <a:schemeClr val="accent2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FFC000"/>
                          </a:solidFill>
                        </a:rPr>
                        <a:t>Number: 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1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FFC000"/>
                          </a:solidFill>
                        </a:rPr>
                        <a:t>Name: </a:t>
                      </a:r>
                      <a:r>
                        <a:rPr lang="en-US" sz="1800" dirty="0" smtClean="0">
                          <a:solidFill>
                            <a:schemeClr val="bg2"/>
                          </a:solidFill>
                        </a:rPr>
                        <a:t>Login</a:t>
                      </a:r>
                      <a:endParaRPr lang="en-US" sz="1800" dirty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 panose="020F0502020204030204"/>
                        <a:buNone/>
                      </a:pPr>
                      <a:r>
                        <a:rPr lang="en-US" sz="1800" dirty="0">
                          <a:solidFill>
                            <a:srgbClr val="FFC000"/>
                          </a:solidFill>
                        </a:rPr>
                        <a:t>Description</a:t>
                      </a:r>
                      <a:r>
                        <a:rPr lang="en-US" sz="1800" dirty="0" smtClean="0">
                          <a:solidFill>
                            <a:srgbClr val="FFC000"/>
                          </a:solidFill>
                        </a:rPr>
                        <a:t>:</a:t>
                      </a:r>
                      <a:r>
                        <a:rPr lang="en-US" sz="1800" baseline="0" dirty="0" smtClean="0">
                          <a:solidFill>
                            <a:srgbClr val="FFC000"/>
                          </a:solidFill>
                        </a:rPr>
                        <a:t> enable anyone of the staff to login</a:t>
                      </a:r>
                      <a:endParaRPr 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477035592"/>
                  </a:ext>
                </a:extLst>
              </a:tr>
              <a:tr h="77490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FFC000"/>
                          </a:solidFill>
                        </a:rPr>
                        <a:t>Input Data Flow</a:t>
                      </a:r>
                      <a:r>
                        <a:rPr lang="ar-EG" sz="1800" b="1" dirty="0">
                          <a:solidFill>
                            <a:srgbClr val="FFC000"/>
                          </a:solidFill>
                        </a:rPr>
                        <a:t> </a:t>
                      </a:r>
                    </a:p>
                    <a:p>
                      <a:pPr marL="3429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Request to login from entity hospital staff</a:t>
                      </a:r>
                      <a:endParaRPr b="1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413721655"/>
                  </a:ext>
                </a:extLst>
              </a:tr>
              <a:tr h="77490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FFC000"/>
                          </a:solidFill>
                        </a:rPr>
                        <a:t>Output Data Flow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/>
                        <a:t> </a:t>
                      </a:r>
                      <a:r>
                        <a:rPr lang="en-US" dirty="0" smtClean="0"/>
                        <a:t>Response</a:t>
                      </a:r>
                      <a:endParaRPr lang="en-US"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3115152248"/>
                  </a:ext>
                </a:extLst>
              </a:tr>
              <a:tr h="87622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FFC000"/>
                          </a:solidFill>
                        </a:rPr>
                        <a:t>Type of Process</a:t>
                      </a:r>
                      <a:endParaRPr b="1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                Online                              Batch                                 </a:t>
                      </a:r>
                      <a:r>
                        <a:rPr lang="en-US" sz="1800" b="1" u="sng" dirty="0" smtClean="0"/>
                        <a:t>Manual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smtClean="0"/>
                        <a:t>                                                                                                           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3416543964"/>
                  </a:ext>
                </a:extLst>
              </a:tr>
              <a:tr h="77490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FFC000"/>
                          </a:solidFill>
                        </a:rPr>
                        <a:t>Process Logic:</a:t>
                      </a:r>
                      <a:endParaRPr b="1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222915287"/>
                  </a:ext>
                </a:extLst>
              </a:tr>
              <a:tr h="77490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          </a:t>
                      </a:r>
                      <a:r>
                        <a:rPr lang="en-US" sz="1800" b="1" u="sng" dirty="0"/>
                        <a:t>Structured English</a:t>
                      </a:r>
                      <a:r>
                        <a:rPr lang="en-US" sz="1800" dirty="0"/>
                        <a:t>                          Decision Table                     Decision Tree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597463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9890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29553" y="0"/>
            <a:ext cx="8610600" cy="1293028"/>
          </a:xfrm>
        </p:spPr>
        <p:txBody>
          <a:bodyPr/>
          <a:lstStyle/>
          <a:p>
            <a:r>
              <a:rPr lang="en-US" cap="none" dirty="0">
                <a:solidFill>
                  <a:srgbClr val="FFFFFF"/>
                </a:solidFill>
                <a:latin typeface="Impact"/>
              </a:rPr>
              <a:t>Process Logic – </a:t>
            </a:r>
            <a:r>
              <a:rPr lang="en-US" cap="none" dirty="0">
                <a:solidFill>
                  <a:srgbClr val="ED7D31"/>
                </a:solidFill>
                <a:latin typeface="Impact"/>
              </a:rPr>
              <a:t>Structured English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 of process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1- start </a:t>
            </a:r>
            <a:r>
              <a:rPr 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log in to the system of hospital</a:t>
            </a:r>
          </a:p>
          <a:p>
            <a:pPr marL="0" indent="0">
              <a:buNone/>
            </a:pPr>
            <a:r>
              <a:rPr lang="en-US" sz="24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Doctors,nurses</a:t>
            </a:r>
            <a:r>
              <a:rPr 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the patient</a:t>
            </a:r>
            <a:endParaRPr lang="en-US" sz="24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 of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864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Feasability</a:t>
            </a:r>
            <a:r>
              <a:rPr lang="en-US" dirty="0" smtClean="0"/>
              <a:t> Study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0638800"/>
              </p:ext>
            </p:extLst>
          </p:nvPr>
        </p:nvGraphicFramePr>
        <p:xfrm>
          <a:off x="2895600" y="0"/>
          <a:ext cx="8707120" cy="67868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13035">
                  <a:extLst>
                    <a:ext uri="{9D8B030D-6E8A-4147-A177-3AD203B41FA5}">
                      <a16:colId xmlns:a16="http://schemas.microsoft.com/office/drawing/2014/main" val="3105355759"/>
                    </a:ext>
                  </a:extLst>
                </a:gridCol>
                <a:gridCol w="4494085">
                  <a:extLst>
                    <a:ext uri="{9D8B030D-6E8A-4147-A177-3AD203B41FA5}">
                      <a16:colId xmlns:a16="http://schemas.microsoft.com/office/drawing/2014/main" val="1288422323"/>
                    </a:ext>
                  </a:extLst>
                </a:gridCol>
              </a:tblGrid>
              <a:tr h="163544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ar-EG" sz="900" kern="0" dirty="0">
                          <a:effectLst/>
                        </a:rPr>
                        <a:t>1</a:t>
                      </a:r>
                      <a:r>
                        <a:rPr lang="en-US" sz="900" kern="0" dirty="0">
                          <a:effectLst/>
                        </a:rPr>
                        <a:t>. Technical Feasibility</a:t>
                      </a:r>
                      <a:endParaRPr lang="en-US" sz="9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2718" marR="22718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900" kern="0" dirty="0">
                          <a:effectLst/>
                        </a:rPr>
                        <a:t>Assess the technology required for the system (e.g., web-based, mobile app, or a combination).</a:t>
                      </a:r>
                      <a:endParaRPr lang="en-US" sz="900" kern="1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900" kern="0" dirty="0">
                          <a:effectLst/>
                        </a:rPr>
                        <a:t>Evaluate the availability of required hardware and software.</a:t>
                      </a:r>
                      <a:endParaRPr lang="en-US" sz="900" kern="100" dirty="0">
                        <a:effectLst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kern="0" dirty="0">
                          <a:effectLst/>
                        </a:rPr>
                        <a:t>Check if the project aligns with the organization's technical capabilities</a:t>
                      </a:r>
                      <a:endParaRPr lang="en-US" sz="9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2718" marR="22718" marT="0" marB="0"/>
                </a:tc>
                <a:extLst>
                  <a:ext uri="{0D108BD9-81ED-4DB2-BD59-A6C34878D82A}">
                    <a16:rowId xmlns:a16="http://schemas.microsoft.com/office/drawing/2014/main" val="513624138"/>
                  </a:ext>
                </a:extLst>
              </a:tr>
              <a:tr h="1432486">
                <a:tc>
                  <a:txBody>
                    <a:bodyPr/>
                    <a:lstStyle/>
                    <a:p>
                      <a:pPr marL="228600" marR="0" indent="-2286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ar-EG" sz="900" kern="0">
                          <a:effectLst/>
                        </a:rPr>
                        <a:t>2</a:t>
                      </a:r>
                      <a:r>
                        <a:rPr lang="en-US" sz="900" kern="0">
                          <a:effectLst/>
                        </a:rPr>
                        <a:t>. Operational Feasibility:</a:t>
                      </a:r>
                      <a:endParaRPr lang="en-US" sz="900" kern="100">
                        <a:effectLst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kern="0">
                          <a:effectLst/>
                        </a:rPr>
                        <a:t> 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2718" marR="22718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900" kern="0" dirty="0">
                          <a:effectLst/>
                        </a:rPr>
                        <a:t>Evaluate how the system will integrate with existing processes and workflows.</a:t>
                      </a:r>
                      <a:endParaRPr lang="en-US" sz="900" kern="1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900" kern="0" dirty="0">
                          <a:effectLst/>
                        </a:rPr>
                        <a:t>Assess the impact on daily operations during the implementation phase.</a:t>
                      </a:r>
                      <a:endParaRPr lang="en-US" sz="900" kern="1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900" kern="0" dirty="0">
                          <a:effectLst/>
                        </a:rPr>
                        <a:t>Ensure that the system is user-friendly and easy to adopt.</a:t>
                      </a:r>
                      <a:endParaRPr lang="en-US" sz="9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2718" marR="22718" marT="0" marB="0"/>
                </a:tc>
                <a:extLst>
                  <a:ext uri="{0D108BD9-81ED-4DB2-BD59-A6C34878D82A}">
                    <a16:rowId xmlns:a16="http://schemas.microsoft.com/office/drawing/2014/main" val="224895891"/>
                  </a:ext>
                </a:extLst>
              </a:tr>
              <a:tr h="1432486">
                <a:tc>
                  <a:txBody>
                    <a:bodyPr/>
                    <a:lstStyle/>
                    <a:p>
                      <a:pPr marL="228600" marR="0" indent="-2286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ar-EG" sz="900" kern="0">
                          <a:effectLst/>
                        </a:rPr>
                        <a:t>3</a:t>
                      </a:r>
                      <a:r>
                        <a:rPr lang="en-US" sz="900" kern="0">
                          <a:effectLst/>
                        </a:rPr>
                        <a:t>. Economic Feasibility</a:t>
                      </a:r>
                      <a:endParaRPr lang="en-US" sz="9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2718" marR="22718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900" kern="0">
                          <a:effectLst/>
                        </a:rPr>
                        <a:t>Estimate the overall cost of developing and implementing the software.</a:t>
                      </a:r>
                      <a:endParaRPr lang="en-US" sz="900" kern="10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900" kern="0">
                          <a:effectLst/>
                        </a:rPr>
                        <a:t>Compare costs with potential benefits, including time savings and increased efficiency.</a:t>
                      </a:r>
                      <a:endParaRPr lang="en-US" sz="900" kern="10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900" kern="0">
                          <a:effectLst/>
                        </a:rPr>
                        <a:t>Consider the return on investment (ROI) over the long term</a:t>
                      </a:r>
                      <a:endParaRPr lang="en-US" sz="900" kern="10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2718" marR="22718" marT="0" marB="0"/>
                </a:tc>
                <a:extLst>
                  <a:ext uri="{0D108BD9-81ED-4DB2-BD59-A6C34878D82A}">
                    <a16:rowId xmlns:a16="http://schemas.microsoft.com/office/drawing/2014/main" val="1022878560"/>
                  </a:ext>
                </a:extLst>
              </a:tr>
              <a:tr h="2286469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ar-EG" sz="900" kern="0" dirty="0">
                          <a:effectLst/>
                        </a:rPr>
                        <a:t>4</a:t>
                      </a:r>
                      <a:r>
                        <a:rPr lang="en-US" sz="900" kern="0" dirty="0">
                          <a:effectLst/>
                        </a:rPr>
                        <a:t>. Schedule</a:t>
                      </a:r>
                      <a:endParaRPr lang="en-US" sz="900" kern="100" dirty="0">
                        <a:effectLst/>
                      </a:endParaRP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en-US" sz="9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2718" marR="22718" marT="0" marB="0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kern="0" dirty="0">
                          <a:effectLst/>
                        </a:rPr>
                        <a:t>.Ability to create, edit, and view schedules for doctors and nurses.</a:t>
                      </a:r>
                      <a:endParaRPr lang="en-US" sz="900" kern="1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en-US" sz="900" kern="0" dirty="0">
                          <a:effectLst/>
                        </a:rPr>
                        <a:t>Support for regular working hours, on-call shifts, and special assignments</a:t>
                      </a:r>
                      <a:endParaRPr lang="en-US" sz="900" kern="1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318770" algn="l"/>
                        </a:tabLst>
                      </a:pPr>
                      <a:r>
                        <a:rPr lang="en-US" sz="900" kern="0" dirty="0">
                          <a:effectLst/>
                        </a:rPr>
                        <a:t>Automated scheduling with consideration for staff preferences and constraints.</a:t>
                      </a:r>
                      <a:endParaRPr lang="en-US" sz="900" kern="100" dirty="0">
                        <a:effectLst/>
                      </a:endParaRPr>
                    </a:p>
                    <a:p>
                      <a:pPr marL="45720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en-US" sz="9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2718" marR="22718" marT="0" marB="0"/>
                </a:tc>
                <a:extLst>
                  <a:ext uri="{0D108BD9-81ED-4DB2-BD59-A6C34878D82A}">
                    <a16:rowId xmlns:a16="http://schemas.microsoft.com/office/drawing/2014/main" val="381274758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                            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0" y="0"/>
            <a:ext cx="2123440" cy="853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Feasability</a:t>
            </a:r>
            <a:r>
              <a:rPr lang="en-US" dirty="0" smtClean="0"/>
              <a:t>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5750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214880" y="0"/>
            <a:ext cx="8610600" cy="1293028"/>
          </a:xfrm>
        </p:spPr>
        <p:txBody>
          <a:bodyPr/>
          <a:lstStyle/>
          <a:p>
            <a:r>
              <a:rPr lang="en-US" b="1" dirty="0"/>
              <a:t>Process Specification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3279637"/>
              </p:ext>
            </p:extLst>
          </p:nvPr>
        </p:nvGraphicFramePr>
        <p:xfrm>
          <a:off x="314961" y="1395556"/>
          <a:ext cx="10576560" cy="536557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76560">
                  <a:extLst>
                    <a:ext uri="{9D8B030D-6E8A-4147-A177-3AD203B41FA5}">
                      <a16:colId xmlns:a16="http://schemas.microsoft.com/office/drawing/2014/main" val="331818614"/>
                    </a:ext>
                  </a:extLst>
                </a:gridCol>
              </a:tblGrid>
              <a:tr h="11480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sng" dirty="0">
                          <a:solidFill>
                            <a:schemeClr val="accent2"/>
                          </a:solidFill>
                        </a:rPr>
                        <a:t>Process Specification</a:t>
                      </a:r>
                      <a:endParaRPr u="sng" dirty="0">
                        <a:solidFill>
                          <a:schemeClr val="accent2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FFC000"/>
                          </a:solidFill>
                        </a:rPr>
                        <a:t>Number:  </a:t>
                      </a:r>
                      <a:r>
                        <a:rPr lang="ar-EG" sz="1800" dirty="0" smtClean="0">
                          <a:solidFill>
                            <a:schemeClr val="bg2"/>
                          </a:solidFill>
                        </a:rPr>
                        <a:t>2</a:t>
                      </a:r>
                      <a:endParaRPr lang="en-US" sz="1800" dirty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FFC000"/>
                          </a:solidFill>
                        </a:rPr>
                        <a:t>Name: </a:t>
                      </a:r>
                      <a:r>
                        <a:rPr lang="en-US" sz="1800" dirty="0" smtClean="0">
                          <a:solidFill>
                            <a:srgbClr val="FFC000"/>
                          </a:solidFill>
                        </a:rPr>
                        <a:t>Add</a:t>
                      </a:r>
                      <a:r>
                        <a:rPr lang="en-US" sz="1800" baseline="0" dirty="0" smtClean="0">
                          <a:solidFill>
                            <a:srgbClr val="FFC000"/>
                          </a:solidFill>
                        </a:rPr>
                        <a:t> Room</a:t>
                      </a:r>
                      <a:endParaRPr lang="ar-EG" sz="1800" dirty="0" smtClean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smtClean="0">
                          <a:solidFill>
                            <a:srgbClr val="FFC000"/>
                          </a:solidFill>
                        </a:rPr>
                        <a:t>Description:</a:t>
                      </a:r>
                      <a:r>
                        <a:rPr lang="en-US" sz="1800" baseline="0" dirty="0" smtClean="0">
                          <a:solidFill>
                            <a:srgbClr val="FFC000"/>
                          </a:solidFill>
                        </a:rPr>
                        <a:t> enable the staff to add room to room </a:t>
                      </a:r>
                      <a:r>
                        <a:rPr lang="en-US" sz="1800" baseline="0" dirty="0" err="1" smtClean="0">
                          <a:solidFill>
                            <a:srgbClr val="FFC000"/>
                          </a:solidFill>
                        </a:rPr>
                        <a:t>mst</a:t>
                      </a:r>
                      <a:r>
                        <a:rPr lang="en-US" sz="1800" baseline="0" dirty="0" smtClean="0">
                          <a:solidFill>
                            <a:srgbClr val="FFC000"/>
                          </a:solidFill>
                        </a:rPr>
                        <a:t> (data base)</a:t>
                      </a:r>
                      <a:endParaRPr 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534840142"/>
                  </a:ext>
                </a:extLst>
              </a:tr>
              <a:tr h="106608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FFC000"/>
                          </a:solidFill>
                        </a:rPr>
                        <a:t>Input Data Flow</a:t>
                      </a:r>
                      <a:r>
                        <a:rPr lang="ar-EG" sz="1800" b="1" dirty="0">
                          <a:solidFill>
                            <a:srgbClr val="FFC000"/>
                          </a:solidFill>
                        </a:rPr>
                        <a:t> </a:t>
                      </a:r>
                    </a:p>
                    <a:p>
                      <a:pPr marL="3429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 room to process add room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Replay to process add room</a:t>
                      </a:r>
                    </a:p>
                    <a:p>
                      <a:pPr marL="3429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b="1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727855969"/>
                  </a:ext>
                </a:extLst>
              </a:tr>
              <a:tr h="106608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FFC000"/>
                          </a:solidFill>
                        </a:rPr>
                        <a:t>Output Data Flow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 smtClean="0"/>
                        <a:t>Insert data to data store room </a:t>
                      </a:r>
                      <a:r>
                        <a:rPr lang="en-US" dirty="0" err="1" smtClean="0"/>
                        <a:t>mst</a:t>
                      </a:r>
                      <a:endParaRPr lang="en-US" dirty="0" smtClean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 smtClean="0"/>
                        <a:t>Response</a:t>
                      </a:r>
                      <a:r>
                        <a:rPr lang="en-US" baseline="0" dirty="0" smtClean="0"/>
                        <a:t> to entity hospital staff</a:t>
                      </a:r>
                      <a:endParaRPr lang="en-US" dirty="0" smtClean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28554492"/>
                  </a:ext>
                </a:extLst>
              </a:tr>
              <a:tr h="574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FFC000"/>
                          </a:solidFill>
                        </a:rPr>
                        <a:t>Type of Process</a:t>
                      </a:r>
                      <a:endParaRPr b="1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                Online                              Batch                                 </a:t>
                      </a:r>
                      <a:r>
                        <a:rPr lang="en-US" sz="1800" b="1" u="sng" dirty="0"/>
                        <a:t>Manual</a:t>
                      </a:r>
                      <a:endParaRPr sz="1800" b="1" u="sng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2294435616"/>
                  </a:ext>
                </a:extLst>
              </a:tr>
              <a:tr h="53392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FFC000"/>
                          </a:solidFill>
                        </a:rPr>
                        <a:t>Process Logic:</a:t>
                      </a:r>
                      <a:endParaRPr b="1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3674986933"/>
                  </a:ext>
                </a:extLst>
              </a:tr>
              <a:tr h="53392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          </a:t>
                      </a:r>
                      <a:r>
                        <a:rPr lang="en-US" sz="1800" b="1" u="sng" dirty="0"/>
                        <a:t>Structured English</a:t>
                      </a:r>
                      <a:r>
                        <a:rPr lang="en-US" sz="1800" dirty="0"/>
                        <a:t>                          Decision Table                     Decision Tree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3207424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4064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10640" y="-106484"/>
            <a:ext cx="8610600" cy="1293028"/>
          </a:xfrm>
        </p:spPr>
        <p:txBody>
          <a:bodyPr/>
          <a:lstStyle/>
          <a:p>
            <a:r>
              <a:rPr lang="en-US" cap="none" dirty="0">
                <a:solidFill>
                  <a:srgbClr val="FFFFFF"/>
                </a:solidFill>
                <a:latin typeface="Impact"/>
              </a:rPr>
              <a:t>Process Logic – </a:t>
            </a:r>
            <a:r>
              <a:rPr lang="en-US" cap="none" dirty="0">
                <a:solidFill>
                  <a:srgbClr val="ED7D31"/>
                </a:solidFill>
                <a:latin typeface="Impact"/>
              </a:rPr>
              <a:t>Structured English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Start of process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rgbClr val="FFFF00"/>
                </a:solidFill>
              </a:rPr>
              <a:t>1-book rooms of hospital online or offline</a:t>
            </a: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FFFF00"/>
                </a:solidFill>
              </a:rPr>
              <a:t>2- save the data 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FFFF00"/>
                </a:solidFill>
              </a:rPr>
              <a:t>3-storge  in database</a:t>
            </a:r>
          </a:p>
          <a:p>
            <a:pPr marL="0" indent="0">
              <a:buNone/>
            </a:pP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End of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530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99227"/>
            <a:ext cx="6578600" cy="1293028"/>
          </a:xfrm>
        </p:spPr>
        <p:txBody>
          <a:bodyPr/>
          <a:lstStyle/>
          <a:p>
            <a:r>
              <a:rPr lang="en-US" b="1" dirty="0"/>
              <a:t>Process Specification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5464127"/>
              </p:ext>
            </p:extLst>
          </p:nvPr>
        </p:nvGraphicFramePr>
        <p:xfrm>
          <a:off x="345440" y="1524000"/>
          <a:ext cx="11160760" cy="519813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60760">
                  <a:extLst>
                    <a:ext uri="{9D8B030D-6E8A-4147-A177-3AD203B41FA5}">
                      <a16:colId xmlns:a16="http://schemas.microsoft.com/office/drawing/2014/main" val="4248572579"/>
                    </a:ext>
                  </a:extLst>
                </a:gridCol>
              </a:tblGrid>
              <a:tr h="13826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sng" dirty="0">
                          <a:solidFill>
                            <a:schemeClr val="accent2"/>
                          </a:solidFill>
                        </a:rPr>
                        <a:t>Process Specification</a:t>
                      </a:r>
                      <a:endParaRPr u="sng" dirty="0">
                        <a:solidFill>
                          <a:schemeClr val="accent2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FFC000"/>
                          </a:solidFill>
                        </a:rPr>
                        <a:t>Number:  </a:t>
                      </a:r>
                      <a:r>
                        <a:rPr lang="en-US" sz="18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3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FFC000"/>
                          </a:solidFill>
                        </a:rPr>
                        <a:t>Name: </a:t>
                      </a:r>
                      <a:r>
                        <a:rPr lang="en-US" sz="1800" dirty="0" smtClean="0">
                          <a:solidFill>
                            <a:srgbClr val="FFC000"/>
                          </a:solidFill>
                        </a:rPr>
                        <a:t>Add doctor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smtClean="0">
                          <a:solidFill>
                            <a:srgbClr val="FFC000"/>
                          </a:solidFill>
                        </a:rPr>
                        <a:t>Description</a:t>
                      </a:r>
                      <a:r>
                        <a:rPr lang="en-US" sz="1800" dirty="0">
                          <a:solidFill>
                            <a:srgbClr val="FFC000"/>
                          </a:solidFill>
                        </a:rPr>
                        <a:t>: </a:t>
                      </a:r>
                      <a:r>
                        <a:rPr lang="en-US" sz="1800" b="0" i="0" kern="1200" dirty="0" smtClean="0">
                          <a:solidFill>
                            <a:schemeClr val="accent3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enable hospital staff to add doctor to doctor </a:t>
                      </a:r>
                      <a:r>
                        <a:rPr lang="en-US" sz="1800" b="0" i="0" kern="1200" dirty="0" err="1" smtClean="0">
                          <a:solidFill>
                            <a:schemeClr val="accent3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mst</a:t>
                      </a:r>
                      <a:r>
                        <a:rPr lang="en-US" sz="1800" b="0" i="0" kern="1200" dirty="0" smtClean="0">
                          <a:solidFill>
                            <a:schemeClr val="accent3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(data base)</a:t>
                      </a:r>
                      <a:endParaRPr sz="1800" dirty="0">
                        <a:solidFill>
                          <a:schemeClr val="accent3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2277161031"/>
                  </a:ext>
                </a:extLst>
              </a:tr>
              <a:tr h="85026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Input Data Flow</a:t>
                      </a:r>
                      <a:r>
                        <a:rPr lang="ar-EG" sz="18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  <a:p>
                      <a:pPr marL="3429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 doctor to process add doctor</a:t>
                      </a:r>
                    </a:p>
                    <a:p>
                      <a:pPr marL="3429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Replay to process add doctor </a:t>
                      </a:r>
                      <a:endParaRPr b="1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2857340581"/>
                  </a:ext>
                </a:extLst>
              </a:tr>
              <a:tr h="85026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Output Data </a:t>
                      </a:r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Flow</a:t>
                      </a:r>
                    </a:p>
                    <a:p>
                      <a:pPr marL="3429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800" b="1" baseline="0" dirty="0" smtClean="0">
                          <a:solidFill>
                            <a:schemeClr val="bg1"/>
                          </a:solidFill>
                        </a:rPr>
                        <a:t>Insert data to data store doctor </a:t>
                      </a:r>
                      <a:r>
                        <a:rPr lang="en-US" sz="1800" b="1" baseline="0" dirty="0" err="1" smtClean="0">
                          <a:solidFill>
                            <a:schemeClr val="bg1"/>
                          </a:solidFill>
                        </a:rPr>
                        <a:t>mst</a:t>
                      </a:r>
                      <a:endParaRPr lang="en-US" sz="1800" b="1" baseline="0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3429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800" b="1" baseline="0" dirty="0" smtClean="0">
                          <a:solidFill>
                            <a:schemeClr val="bg1"/>
                          </a:solidFill>
                        </a:rPr>
                        <a:t>Response to entity hospital staff</a:t>
                      </a:r>
                      <a:endParaRPr lang="en-US" sz="18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3705668363"/>
                  </a:ext>
                </a:extLst>
              </a:tr>
              <a:tr h="69132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Type of Process</a:t>
                      </a:r>
                      <a:endParaRPr b="1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                Online                              Batch                                 </a:t>
                      </a:r>
                      <a:r>
                        <a:rPr lang="en-US" sz="1800" b="1" u="sng" dirty="0"/>
                        <a:t>Manual</a:t>
                      </a:r>
                      <a:endParaRPr sz="1800" b="1" u="sng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953169617"/>
                  </a:ext>
                </a:extLst>
              </a:tr>
              <a:tr h="64767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Process Logic:</a:t>
                      </a:r>
                      <a:endParaRPr b="1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3610026225"/>
                  </a:ext>
                </a:extLst>
              </a:tr>
              <a:tr h="64767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         </a:t>
                      </a:r>
                      <a:r>
                        <a:rPr lang="en-US" sz="1800" b="1" dirty="0"/>
                        <a:t> </a:t>
                      </a:r>
                      <a:r>
                        <a:rPr lang="en-US" sz="1800" b="1" u="sng" dirty="0"/>
                        <a:t>Structured English</a:t>
                      </a:r>
                      <a:r>
                        <a:rPr lang="en-US" sz="1800" dirty="0"/>
                        <a:t>                          Decision Table                     Decision Tree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2377067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7615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32263" y="-62941"/>
            <a:ext cx="8610600" cy="1293028"/>
          </a:xfrm>
        </p:spPr>
        <p:txBody>
          <a:bodyPr/>
          <a:lstStyle/>
          <a:p>
            <a:r>
              <a:rPr lang="en-US" cap="none" dirty="0">
                <a:solidFill>
                  <a:srgbClr val="FFFFFF"/>
                </a:solidFill>
                <a:latin typeface="Impact"/>
              </a:rPr>
              <a:t>Process Logic – </a:t>
            </a:r>
            <a:r>
              <a:rPr lang="en-US" cap="none" dirty="0">
                <a:solidFill>
                  <a:srgbClr val="ED7D31"/>
                </a:solidFill>
                <a:latin typeface="Impact"/>
              </a:rPr>
              <a:t>Structured English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  <a:defRPr/>
            </a:pPr>
            <a:r>
              <a:rPr lang="en-US" sz="3200" b="1" dirty="0">
                <a:solidFill>
                  <a:srgbClr val="4A9BDC">
                    <a:lumMod val="75000"/>
                  </a:srgbClr>
                </a:solidFill>
              </a:rPr>
              <a:t>Start of process</a:t>
            </a:r>
          </a:p>
          <a:p>
            <a:pPr marL="0" lvl="0" indent="0">
              <a:buNone/>
              <a:defRPr/>
            </a:pPr>
            <a:r>
              <a:rPr lang="en-US" sz="2400" b="1" dirty="0" smtClean="0">
                <a:solidFill>
                  <a:srgbClr val="FFFF00"/>
                </a:solidFill>
              </a:rPr>
              <a:t>1-doctors names add to the data base</a:t>
            </a:r>
          </a:p>
          <a:p>
            <a:pPr marL="0" lvl="0" indent="0">
              <a:buNone/>
              <a:defRPr/>
            </a:pPr>
            <a:r>
              <a:rPr lang="en-US" sz="2400" b="1" dirty="0" smtClean="0">
                <a:solidFill>
                  <a:srgbClr val="FFFF00"/>
                </a:solidFill>
              </a:rPr>
              <a:t>2-start </a:t>
            </a:r>
            <a:r>
              <a:rPr lang="en-US" sz="2400" b="1" dirty="0">
                <a:solidFill>
                  <a:srgbClr val="FFFF00"/>
                </a:solidFill>
              </a:rPr>
              <a:t>process all data in database</a:t>
            </a:r>
            <a:r>
              <a:rPr lang="en-US" sz="2400" b="1" dirty="0">
                <a:solidFill>
                  <a:srgbClr val="4A9BDC">
                    <a:lumMod val="75000"/>
                  </a:srgbClr>
                </a:solidFill>
              </a:rPr>
              <a:t> </a:t>
            </a:r>
          </a:p>
          <a:p>
            <a:pPr marL="0" lvl="0" indent="0">
              <a:buNone/>
              <a:defRPr/>
            </a:pPr>
            <a:r>
              <a:rPr lang="en-US" sz="2400" b="1" dirty="0" smtClean="0">
                <a:solidFill>
                  <a:srgbClr val="FFFF00"/>
                </a:solidFill>
              </a:rPr>
              <a:t>3-give </a:t>
            </a:r>
            <a:r>
              <a:rPr lang="en-US" sz="2400" b="1" dirty="0">
                <a:solidFill>
                  <a:srgbClr val="FFFF00"/>
                </a:solidFill>
              </a:rPr>
              <a:t>the okay for database</a:t>
            </a:r>
          </a:p>
          <a:p>
            <a:pPr marL="0" lvl="0" indent="0">
              <a:buNone/>
              <a:defRPr/>
            </a:pPr>
            <a:endParaRPr lang="en-US" sz="2400" b="1" dirty="0">
              <a:solidFill>
                <a:srgbClr val="4A9BDC">
                  <a:lumMod val="75000"/>
                </a:srgbClr>
              </a:solidFill>
            </a:endParaRPr>
          </a:p>
          <a:p>
            <a:pPr marL="0" lvl="0" indent="0">
              <a:buNone/>
              <a:defRPr/>
            </a:pPr>
            <a:r>
              <a:rPr lang="en-US" sz="3200" b="1" dirty="0">
                <a:solidFill>
                  <a:srgbClr val="4A9BDC">
                    <a:lumMod val="75000"/>
                  </a:srgbClr>
                </a:solidFill>
              </a:rPr>
              <a:t>End of process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423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80720" y="-302427"/>
            <a:ext cx="6893560" cy="1293028"/>
          </a:xfrm>
        </p:spPr>
        <p:txBody>
          <a:bodyPr/>
          <a:lstStyle/>
          <a:p>
            <a:r>
              <a:rPr lang="en-US" b="1" dirty="0"/>
              <a:t>Process Specification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5271494"/>
              </p:ext>
            </p:extLst>
          </p:nvPr>
        </p:nvGraphicFramePr>
        <p:xfrm>
          <a:off x="441960" y="1381125"/>
          <a:ext cx="10820400" cy="54015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820400">
                  <a:extLst>
                    <a:ext uri="{9D8B030D-6E8A-4147-A177-3AD203B41FA5}">
                      <a16:colId xmlns:a16="http://schemas.microsoft.com/office/drawing/2014/main" val="307919488"/>
                    </a:ext>
                  </a:extLst>
                </a:gridCol>
              </a:tblGrid>
              <a:tr h="118856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sng" dirty="0">
                          <a:solidFill>
                            <a:schemeClr val="accent2"/>
                          </a:solidFill>
                        </a:rPr>
                        <a:t>Process Specification</a:t>
                      </a:r>
                      <a:endParaRPr u="sng" dirty="0">
                        <a:solidFill>
                          <a:schemeClr val="accent2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accent3"/>
                          </a:solidFill>
                        </a:rPr>
                        <a:t>Number</a:t>
                      </a:r>
                      <a:r>
                        <a:rPr lang="en-US" sz="1800" dirty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: 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4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FFC000"/>
                          </a:solidFill>
                        </a:rPr>
                        <a:t>Name: </a:t>
                      </a:r>
                      <a:r>
                        <a:rPr lang="en-US" sz="1800" dirty="0" smtClean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Add patient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smtClean="0">
                          <a:solidFill>
                            <a:srgbClr val="FFC000"/>
                          </a:solidFill>
                        </a:rPr>
                        <a:t>Description</a:t>
                      </a:r>
                      <a:r>
                        <a:rPr lang="en-US" sz="1800" dirty="0">
                          <a:solidFill>
                            <a:srgbClr val="FFC000"/>
                          </a:solidFill>
                        </a:rPr>
                        <a:t>: </a:t>
                      </a:r>
                      <a:r>
                        <a:rPr lang="en-US" sz="1800" dirty="0" smtClean="0">
                          <a:solidFill>
                            <a:schemeClr val="bg2"/>
                          </a:solidFill>
                        </a:rPr>
                        <a:t>enable hospital staff to add patient to patient </a:t>
                      </a:r>
                      <a:r>
                        <a:rPr lang="en-US" sz="1800" dirty="0" err="1" smtClean="0">
                          <a:solidFill>
                            <a:schemeClr val="bg2"/>
                          </a:solidFill>
                        </a:rPr>
                        <a:t>mst</a:t>
                      </a:r>
                      <a:r>
                        <a:rPr lang="en-US" sz="1800" dirty="0" smtClean="0">
                          <a:solidFill>
                            <a:schemeClr val="bg2"/>
                          </a:solidFill>
                        </a:rPr>
                        <a:t> (data base)</a:t>
                      </a:r>
                      <a:endParaRPr sz="1800" dirty="0">
                        <a:solidFill>
                          <a:schemeClr val="bg2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3804969614"/>
                  </a:ext>
                </a:extLst>
              </a:tr>
              <a:tr h="7641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FFC000"/>
                          </a:solidFill>
                        </a:rPr>
                        <a:t>Input Data Flow</a:t>
                      </a:r>
                      <a:r>
                        <a:rPr lang="ar-EG" sz="1800" b="1" dirty="0">
                          <a:solidFill>
                            <a:srgbClr val="FFC000"/>
                          </a:solidFill>
                        </a:rPr>
                        <a:t> </a:t>
                      </a:r>
                    </a:p>
                    <a:p>
                      <a:pPr marL="3429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add patient to process add patient</a:t>
                      </a:r>
                    </a:p>
                    <a:p>
                      <a:pPr marL="3429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Replay to process add patient</a:t>
                      </a:r>
                      <a:endParaRPr b="1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4227182217"/>
                  </a:ext>
                </a:extLst>
              </a:tr>
              <a:tr h="7641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FFC000"/>
                          </a:solidFill>
                        </a:rPr>
                        <a:t>Output Data Flow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smtClean="0"/>
                        <a:t>Insert data to patient </a:t>
                      </a:r>
                      <a:r>
                        <a:rPr lang="en-US" sz="1800" baseline="0" dirty="0" err="1" smtClean="0"/>
                        <a:t>mst</a:t>
                      </a:r>
                      <a:r>
                        <a:rPr lang="en-US" sz="1800" baseline="0" dirty="0" smtClean="0"/>
                        <a:t> data store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baseline="0" dirty="0" smtClean="0"/>
                        <a:t>Response to entity hospital staff</a:t>
                      </a:r>
                      <a:endParaRPr lang="en-US"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2475764816"/>
                  </a:ext>
                </a:extLst>
              </a:tr>
              <a:tr h="7641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FFC000"/>
                          </a:solidFill>
                        </a:rPr>
                        <a:t>Type of Process</a:t>
                      </a:r>
                      <a:endParaRPr b="1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                Online                              Batch                                 </a:t>
                      </a:r>
                      <a:r>
                        <a:rPr lang="en-US" sz="1800" b="1" u="sng" dirty="0"/>
                        <a:t>Manual</a:t>
                      </a:r>
                      <a:endParaRPr sz="1800" b="1" u="sng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2138101335"/>
                  </a:ext>
                </a:extLst>
              </a:tr>
              <a:tr h="7641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FFC000"/>
                          </a:solidFill>
                        </a:rPr>
                        <a:t>Process Logic:</a:t>
                      </a:r>
                      <a:endParaRPr b="1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395198168"/>
                  </a:ext>
                </a:extLst>
              </a:tr>
              <a:tr h="7641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          </a:t>
                      </a:r>
                      <a:r>
                        <a:rPr lang="en-US" sz="1800" b="1" u="sng" dirty="0"/>
                        <a:t>Structured English</a:t>
                      </a:r>
                      <a:r>
                        <a:rPr lang="en-US" sz="1800" dirty="0"/>
                        <a:t>                          Decision Table                     Decision Tree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3504104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0468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35874" y="0"/>
            <a:ext cx="8610600" cy="1293028"/>
          </a:xfrm>
        </p:spPr>
        <p:txBody>
          <a:bodyPr/>
          <a:lstStyle/>
          <a:p>
            <a:r>
              <a:rPr lang="en-US" cap="none" dirty="0">
                <a:solidFill>
                  <a:srgbClr val="FFFFFF"/>
                </a:solidFill>
                <a:latin typeface="Impact"/>
              </a:rPr>
              <a:t>Process Logic – </a:t>
            </a:r>
            <a:r>
              <a:rPr lang="en-US" cap="none" dirty="0">
                <a:solidFill>
                  <a:srgbClr val="ED7D31"/>
                </a:solidFill>
                <a:latin typeface="Impact"/>
              </a:rPr>
              <a:t>Structured English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  <a:defRPr/>
            </a:pPr>
            <a:r>
              <a:rPr lang="en-US" sz="3200" b="1" dirty="0">
                <a:solidFill>
                  <a:srgbClr val="4A9BDC">
                    <a:lumMod val="75000"/>
                  </a:srgbClr>
                </a:solidFill>
              </a:rPr>
              <a:t>Start of process</a:t>
            </a:r>
          </a:p>
          <a:p>
            <a:pPr marL="0" lvl="0" indent="0">
              <a:buNone/>
              <a:defRPr/>
            </a:pPr>
            <a:endParaRPr lang="en-US" sz="3200" b="1" dirty="0">
              <a:solidFill>
                <a:srgbClr val="4A9BDC">
                  <a:lumMod val="75000"/>
                </a:srgbClr>
              </a:solidFill>
            </a:endParaRPr>
          </a:p>
          <a:p>
            <a:pPr marL="0" lvl="0" indent="0">
              <a:buNone/>
              <a:defRPr/>
            </a:pPr>
            <a:r>
              <a:rPr lang="en-US" sz="2400" b="1" dirty="0">
                <a:solidFill>
                  <a:srgbClr val="FFFF00"/>
                </a:solidFill>
              </a:rPr>
              <a:t>1- </a:t>
            </a:r>
            <a:r>
              <a:rPr lang="en-US" sz="2400" b="1" dirty="0" smtClean="0">
                <a:solidFill>
                  <a:srgbClr val="FFFF00"/>
                </a:solidFill>
              </a:rPr>
              <a:t>doctors check some patients</a:t>
            </a:r>
            <a:endParaRPr lang="en-US" sz="2400" b="1" dirty="0">
              <a:solidFill>
                <a:srgbClr val="FFFF00"/>
              </a:solidFill>
            </a:endParaRPr>
          </a:p>
          <a:p>
            <a:pPr marL="0" lvl="0" indent="0">
              <a:buNone/>
              <a:defRPr/>
            </a:pPr>
            <a:r>
              <a:rPr lang="en-US" sz="2400" b="1" dirty="0">
                <a:solidFill>
                  <a:srgbClr val="FFFF00"/>
                </a:solidFill>
              </a:rPr>
              <a:t>2- </a:t>
            </a:r>
            <a:r>
              <a:rPr lang="en-US" sz="2400" b="1" dirty="0" smtClean="0">
                <a:solidFill>
                  <a:srgbClr val="FFFF00"/>
                </a:solidFill>
              </a:rPr>
              <a:t>some other patients wait for doctors </a:t>
            </a:r>
            <a:endParaRPr lang="en-US" sz="2400" b="1" dirty="0">
              <a:solidFill>
                <a:srgbClr val="FFFF00"/>
              </a:solidFill>
            </a:endParaRPr>
          </a:p>
          <a:p>
            <a:pPr marL="0" lvl="0" indent="0">
              <a:buNone/>
              <a:defRPr/>
            </a:pPr>
            <a:endParaRPr lang="en-US" sz="2400" b="1" dirty="0">
              <a:solidFill>
                <a:srgbClr val="4A9BDC">
                  <a:lumMod val="75000"/>
                </a:srgbClr>
              </a:solidFill>
            </a:endParaRPr>
          </a:p>
          <a:p>
            <a:pPr marL="0" lvl="0" indent="0">
              <a:buNone/>
              <a:defRPr/>
            </a:pPr>
            <a:r>
              <a:rPr lang="en-US" sz="3200" b="1" dirty="0">
                <a:solidFill>
                  <a:srgbClr val="4A9BDC">
                    <a:lumMod val="75000"/>
                  </a:srgbClr>
                </a:solidFill>
              </a:rPr>
              <a:t>End of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99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72160" y="-251627"/>
            <a:ext cx="7076440" cy="1293028"/>
          </a:xfrm>
        </p:spPr>
        <p:txBody>
          <a:bodyPr/>
          <a:lstStyle/>
          <a:p>
            <a:r>
              <a:rPr lang="en-US" b="1" dirty="0"/>
              <a:t>Process Specification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8412142"/>
              </p:ext>
            </p:extLst>
          </p:nvPr>
        </p:nvGraphicFramePr>
        <p:xfrm>
          <a:off x="467360" y="1463039"/>
          <a:ext cx="11038840" cy="515330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1038840">
                  <a:extLst>
                    <a:ext uri="{9D8B030D-6E8A-4147-A177-3AD203B41FA5}">
                      <a16:colId xmlns:a16="http://schemas.microsoft.com/office/drawing/2014/main" val="1347271591"/>
                    </a:ext>
                  </a:extLst>
                </a:gridCol>
              </a:tblGrid>
              <a:tr h="131556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sng" dirty="0">
                          <a:solidFill>
                            <a:schemeClr val="accent2"/>
                          </a:solidFill>
                        </a:rPr>
                        <a:t>Process Specification</a:t>
                      </a:r>
                      <a:endParaRPr u="sng" dirty="0">
                        <a:solidFill>
                          <a:schemeClr val="accent2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FFC000"/>
                          </a:solidFill>
                        </a:rPr>
                        <a:t>Number:  </a:t>
                      </a:r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5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FFC000"/>
                          </a:solidFill>
                        </a:rPr>
                        <a:t>Name: </a:t>
                      </a:r>
                      <a:r>
                        <a:rPr lang="en-US" sz="1800" dirty="0" smtClean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view Reports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smtClean="0">
                          <a:solidFill>
                            <a:srgbClr val="FFC000"/>
                          </a:solidFill>
                        </a:rPr>
                        <a:t>Description:</a:t>
                      </a:r>
                      <a:r>
                        <a:rPr lang="en-US" sz="1800" baseline="0" dirty="0" smtClean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1800" baseline="0" dirty="0" smtClean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enable hospital staff to display any data</a:t>
                      </a:r>
                      <a:endParaRPr sz="1800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951411465"/>
                  </a:ext>
                </a:extLst>
              </a:tr>
              <a:tr h="77652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FFC000"/>
                          </a:solidFill>
                        </a:rPr>
                        <a:t>Input Data Flow</a:t>
                      </a:r>
                      <a:r>
                        <a:rPr lang="ar-EG" sz="1800" b="1" dirty="0">
                          <a:solidFill>
                            <a:srgbClr val="FFC000"/>
                          </a:solidFill>
                        </a:rPr>
                        <a:t> </a:t>
                      </a:r>
                    </a:p>
                    <a:p>
                      <a:pPr marL="3429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Request of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view to process view reports</a:t>
                      </a:r>
                    </a:p>
                    <a:p>
                      <a:pPr marL="3429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Display data 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process view reports</a:t>
                      </a:r>
                      <a:endParaRPr b="1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995021595"/>
                  </a:ext>
                </a:extLst>
              </a:tr>
              <a:tr h="100947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FFC000"/>
                          </a:solidFill>
                        </a:rPr>
                        <a:t>Output Data Flow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/>
                        <a:t> </a:t>
                      </a:r>
                      <a:r>
                        <a:rPr lang="en-US" dirty="0" smtClean="0"/>
                        <a:t>Request for view to data store patient </a:t>
                      </a:r>
                      <a:r>
                        <a:rPr lang="en-US" dirty="0" err="1" smtClean="0"/>
                        <a:t>Mst</a:t>
                      </a:r>
                      <a:r>
                        <a:rPr lang="en-US" dirty="0" smtClean="0"/>
                        <a:t>/ bill </a:t>
                      </a:r>
                      <a:r>
                        <a:rPr lang="en-US" dirty="0" err="1" smtClean="0"/>
                        <a:t>Mst</a:t>
                      </a:r>
                      <a:endParaRPr lang="en-US" dirty="0" smtClean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 smtClean="0"/>
                        <a:t>Response to entity</a:t>
                      </a:r>
                      <a:r>
                        <a:rPr lang="en-US" baseline="0" dirty="0" smtClean="0"/>
                        <a:t> hospital staff</a:t>
                      </a:r>
                      <a:endParaRPr lang="en-US" dirty="0" smtClean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570336573"/>
                  </a:ext>
                </a:extLst>
              </a:tr>
              <a:tr h="65778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FFC000"/>
                          </a:solidFill>
                        </a:rPr>
                        <a:t>Type of Process</a:t>
                      </a:r>
                      <a:endParaRPr b="1" dirty="0">
                        <a:solidFill>
                          <a:srgbClr val="FFC000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                Online                              Batch                                 </a:t>
                      </a:r>
                      <a:r>
                        <a:rPr lang="en-US" sz="1800" b="1" u="sng" dirty="0"/>
                        <a:t>Manual</a:t>
                      </a:r>
                      <a:endParaRPr sz="1800" b="1" u="sng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3772947096"/>
                  </a:ext>
                </a:extLst>
              </a:tr>
              <a:tr h="53840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FFC000"/>
                          </a:solidFill>
                        </a:rPr>
                        <a:t>Process Logic:</a:t>
                      </a:r>
                      <a:endParaRPr b="1" dirty="0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618622960"/>
                  </a:ext>
                </a:extLst>
              </a:tr>
              <a:tr h="53840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          </a:t>
                      </a:r>
                      <a:r>
                        <a:rPr lang="en-US" sz="1800" b="1" u="sng" dirty="0"/>
                        <a:t>Structured English</a:t>
                      </a:r>
                      <a:r>
                        <a:rPr lang="en-US" sz="1800" dirty="0"/>
                        <a:t>                          Decision Table                     Decision Tree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62029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2877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45178" y="0"/>
            <a:ext cx="8610600" cy="1293028"/>
          </a:xfrm>
        </p:spPr>
        <p:txBody>
          <a:bodyPr/>
          <a:lstStyle/>
          <a:p>
            <a:r>
              <a:rPr lang="en-US" cap="none" dirty="0">
                <a:solidFill>
                  <a:srgbClr val="FFFFFF"/>
                </a:solidFill>
                <a:latin typeface="Impact"/>
              </a:rPr>
              <a:t>Process Logic – </a:t>
            </a:r>
            <a:r>
              <a:rPr lang="en-US" cap="none" dirty="0">
                <a:solidFill>
                  <a:srgbClr val="ED7D31"/>
                </a:solidFill>
                <a:latin typeface="Impact"/>
              </a:rPr>
              <a:t>Structured English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  <a:defRPr/>
            </a:pPr>
            <a:r>
              <a:rPr lang="en-US" sz="3200" b="1" dirty="0">
                <a:solidFill>
                  <a:srgbClr val="4A9BDC">
                    <a:lumMod val="75000"/>
                  </a:srgbClr>
                </a:solidFill>
              </a:rPr>
              <a:t>Start of process</a:t>
            </a:r>
          </a:p>
          <a:p>
            <a:pPr marL="0" lvl="0" indent="0">
              <a:buNone/>
              <a:defRPr/>
            </a:pPr>
            <a:r>
              <a:rPr lang="en-US" sz="2400" b="1" dirty="0" smtClean="0">
                <a:solidFill>
                  <a:srgbClr val="FFFF00"/>
                </a:solidFill>
              </a:rPr>
              <a:t>1-All data store in data base </a:t>
            </a:r>
            <a:endParaRPr lang="en-US" sz="3200" b="1" dirty="0">
              <a:solidFill>
                <a:srgbClr val="4A9BDC">
                  <a:lumMod val="75000"/>
                </a:srgbClr>
              </a:solidFill>
            </a:endParaRPr>
          </a:p>
          <a:p>
            <a:pPr marL="0" lvl="0" indent="0">
              <a:buNone/>
              <a:defRPr/>
            </a:pPr>
            <a:r>
              <a:rPr lang="en-US" sz="3200" b="1" dirty="0">
                <a:solidFill>
                  <a:srgbClr val="4A9BDC">
                    <a:lumMod val="75000"/>
                  </a:srgbClr>
                </a:solidFill>
              </a:rPr>
              <a:t>End of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156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852"/>
            <a:ext cx="12192000" cy="680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7381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01532"/>
            <a:ext cx="8610600" cy="1293028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rgbClr val="7030A0"/>
                </a:solidFill>
              </a:rPr>
              <a:t>normalization</a:t>
            </a:r>
            <a:endParaRPr lang="en-US" sz="6000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                                         </a:t>
            </a:r>
            <a:r>
              <a:rPr lang="en-US" sz="3200" dirty="0" smtClean="0"/>
              <a:t>Next page</a:t>
            </a:r>
            <a:endParaRPr lang="en-US" sz="32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5608320" y="2418080"/>
            <a:ext cx="71120" cy="162560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960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514600" y="901532"/>
            <a:ext cx="8610600" cy="1293028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Plan</a:t>
            </a:r>
            <a:endParaRPr lang="en-US" sz="48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algn="ctr"/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Methodology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sz="2400" dirty="0"/>
              <a:t>In this level I use </a:t>
            </a:r>
            <a:r>
              <a:rPr lang="en-US" sz="2400" b="1" u="sng" dirty="0"/>
              <a:t>waterfall</a:t>
            </a:r>
            <a:r>
              <a:rPr lang="en-US" sz="2400" dirty="0"/>
              <a:t> in my project because It's easy no To arrange information and stages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074758"/>
              </p:ext>
            </p:extLst>
          </p:nvPr>
        </p:nvGraphicFramePr>
        <p:xfrm>
          <a:off x="1656081" y="3017520"/>
          <a:ext cx="8879838" cy="141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9946">
                  <a:extLst>
                    <a:ext uri="{9D8B030D-6E8A-4147-A177-3AD203B41FA5}">
                      <a16:colId xmlns:a16="http://schemas.microsoft.com/office/drawing/2014/main" val="3008245304"/>
                    </a:ext>
                  </a:extLst>
                </a:gridCol>
                <a:gridCol w="2959946">
                  <a:extLst>
                    <a:ext uri="{9D8B030D-6E8A-4147-A177-3AD203B41FA5}">
                      <a16:colId xmlns:a16="http://schemas.microsoft.com/office/drawing/2014/main" val="2171071262"/>
                    </a:ext>
                  </a:extLst>
                </a:gridCol>
                <a:gridCol w="2959946">
                  <a:extLst>
                    <a:ext uri="{9D8B030D-6E8A-4147-A177-3AD203B41FA5}">
                      <a16:colId xmlns:a16="http://schemas.microsoft.com/office/drawing/2014/main" val="3936050990"/>
                    </a:ext>
                  </a:extLst>
                </a:gridCol>
              </a:tblGrid>
              <a:tr h="1412240">
                <a:tc>
                  <a:txBody>
                    <a:bodyPr/>
                    <a:lstStyle/>
                    <a:p>
                      <a:r>
                        <a:rPr lang="en-US" sz="3200" dirty="0"/>
                        <a:t>Methodology</a:t>
                      </a:r>
                    </a:p>
                  </a:txBody>
                  <a:tcPr marL="87312" marR="873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Task Identification</a:t>
                      </a:r>
                    </a:p>
                  </a:txBody>
                  <a:tcPr marL="87312" marR="87312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Time Estimation</a:t>
                      </a:r>
                    </a:p>
                  </a:txBody>
                  <a:tcPr marL="87312" marR="87312"/>
                </a:tc>
                <a:extLst>
                  <a:ext uri="{0D108BD9-81ED-4DB2-BD59-A6C34878D82A}">
                    <a16:rowId xmlns:a16="http://schemas.microsoft.com/office/drawing/2014/main" val="1497942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20096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757432"/>
              </p:ext>
            </p:extLst>
          </p:nvPr>
        </p:nvGraphicFramePr>
        <p:xfrm>
          <a:off x="0" y="0"/>
          <a:ext cx="8128000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26339028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45724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940611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88603481"/>
                    </a:ext>
                  </a:extLst>
                </a:gridCol>
              </a:tblGrid>
              <a:tr h="421446">
                <a:tc>
                  <a:txBody>
                    <a:bodyPr/>
                    <a:lstStyle/>
                    <a:p>
                      <a:pPr marL="0" marR="0" lvl="0" indent="0" algn="l" defTabSz="14399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u="sng" dirty="0">
                          <a:solidFill>
                            <a:srgbClr val="002060"/>
                          </a:solidFill>
                        </a:rPr>
                        <a:t>Patients’ ID</a:t>
                      </a:r>
                      <a:endParaRPr lang="en-US" sz="24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399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2060"/>
                          </a:solidFill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399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2060"/>
                          </a:solidFill>
                        </a:rPr>
                        <a:t>Gender</a:t>
                      </a:r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399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2060"/>
                          </a:solidFill>
                        </a:rPr>
                        <a:t>Age</a:t>
                      </a:r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165993"/>
                  </a:ext>
                </a:extLst>
              </a:tr>
              <a:tr h="341839">
                <a:tc>
                  <a:txBody>
                    <a:bodyPr/>
                    <a:lstStyle/>
                    <a:p>
                      <a:r>
                        <a:rPr lang="en-US" sz="1200" b="1" dirty="0"/>
                        <a:t>1</a:t>
                      </a:r>
                    </a:p>
                  </a:txBody>
                  <a:tcPr marL="68584" marR="68584" marT="34292" marB="34292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Noor</a:t>
                      </a:r>
                    </a:p>
                  </a:txBody>
                  <a:tcPr marL="68584" marR="68584" marT="34292" marB="3429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19</a:t>
                      </a:r>
                    </a:p>
                  </a:txBody>
                  <a:tcPr marL="68584" marR="68584" marT="34292" marB="34292"/>
                </a:tc>
                <a:extLst>
                  <a:ext uri="{0D108BD9-81ED-4DB2-BD59-A6C34878D82A}">
                    <a16:rowId xmlns:a16="http://schemas.microsoft.com/office/drawing/2014/main" val="4183484317"/>
                  </a:ext>
                </a:extLst>
              </a:tr>
              <a:tr h="341839"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 marL="68584" marR="68584" marT="34292" marB="34292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Ahmed</a:t>
                      </a:r>
                    </a:p>
                  </a:txBody>
                  <a:tcPr marL="68584" marR="68584" marT="34292" marB="3429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20</a:t>
                      </a:r>
                    </a:p>
                  </a:txBody>
                  <a:tcPr marL="68584" marR="68584" marT="34292" marB="34292"/>
                </a:tc>
                <a:extLst>
                  <a:ext uri="{0D108BD9-81ED-4DB2-BD59-A6C34878D82A}">
                    <a16:rowId xmlns:a16="http://schemas.microsoft.com/office/drawing/2014/main" val="274753245"/>
                  </a:ext>
                </a:extLst>
              </a:tr>
              <a:tr h="341839"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 marL="68584" marR="68584" marT="34292" marB="34292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Khalid</a:t>
                      </a:r>
                    </a:p>
                  </a:txBody>
                  <a:tcPr marL="68584" marR="68584" marT="34292" marB="3429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30</a:t>
                      </a:r>
                    </a:p>
                  </a:txBody>
                  <a:tcPr marL="68584" marR="68584" marT="34292" marB="34292"/>
                </a:tc>
                <a:extLst>
                  <a:ext uri="{0D108BD9-81ED-4DB2-BD59-A6C34878D82A}">
                    <a16:rowId xmlns:a16="http://schemas.microsoft.com/office/drawing/2014/main" val="1132796452"/>
                  </a:ext>
                </a:extLst>
              </a:tr>
              <a:tr h="341839"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 marL="68584" marR="68584" marT="34292" marB="34292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Mostafa</a:t>
                      </a:r>
                    </a:p>
                  </a:txBody>
                  <a:tcPr marL="68584" marR="68584" marT="34292" marB="3429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50</a:t>
                      </a:r>
                    </a:p>
                  </a:txBody>
                  <a:tcPr marL="68584" marR="68584" marT="34292" marB="34292"/>
                </a:tc>
                <a:extLst>
                  <a:ext uri="{0D108BD9-81ED-4DB2-BD59-A6C34878D82A}">
                    <a16:rowId xmlns:a16="http://schemas.microsoft.com/office/drawing/2014/main" val="1209544168"/>
                  </a:ext>
                </a:extLst>
              </a:tr>
              <a:tr h="341839"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 marL="68584" marR="68584" marT="34292" marB="34292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Mostafa</a:t>
                      </a:r>
                    </a:p>
                  </a:txBody>
                  <a:tcPr marL="68584" marR="68584" marT="34292" marB="3429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50</a:t>
                      </a:r>
                    </a:p>
                  </a:txBody>
                  <a:tcPr marL="68584" marR="68584" marT="34292" marB="34292"/>
                </a:tc>
                <a:extLst>
                  <a:ext uri="{0D108BD9-81ED-4DB2-BD59-A6C34878D82A}">
                    <a16:rowId xmlns:a16="http://schemas.microsoft.com/office/drawing/2014/main" val="2520175296"/>
                  </a:ext>
                </a:extLst>
              </a:tr>
              <a:tr h="341839">
                <a:tc>
                  <a:txBody>
                    <a:bodyPr/>
                    <a:lstStyle/>
                    <a:p>
                      <a:r>
                        <a:rPr lang="en-US" sz="1200" b="1" dirty="0"/>
                        <a:t>6</a:t>
                      </a:r>
                    </a:p>
                  </a:txBody>
                  <a:tcPr marL="68584" marR="68584" marT="34292" marB="34292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Ali</a:t>
                      </a:r>
                    </a:p>
                  </a:txBody>
                  <a:tcPr marL="68584" marR="68584" marT="34292" marB="3429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26</a:t>
                      </a:r>
                    </a:p>
                  </a:txBody>
                  <a:tcPr marL="68584" marR="68584" marT="34292" marB="34292"/>
                </a:tc>
                <a:extLst>
                  <a:ext uri="{0D108BD9-81ED-4DB2-BD59-A6C34878D82A}">
                    <a16:rowId xmlns:a16="http://schemas.microsoft.com/office/drawing/2014/main" val="2140695715"/>
                  </a:ext>
                </a:extLst>
              </a:tr>
              <a:tr h="341839">
                <a:tc>
                  <a:txBody>
                    <a:bodyPr/>
                    <a:lstStyle/>
                    <a:p>
                      <a:r>
                        <a:rPr lang="en-US" sz="1200" b="1" dirty="0"/>
                        <a:t>7</a:t>
                      </a:r>
                    </a:p>
                  </a:txBody>
                  <a:tcPr marL="68584" marR="68584" marT="34292" marB="3429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Amira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26</a:t>
                      </a:r>
                    </a:p>
                  </a:txBody>
                  <a:tcPr marL="68584" marR="68584" marT="34292" marB="34292"/>
                </a:tc>
                <a:extLst>
                  <a:ext uri="{0D108BD9-81ED-4DB2-BD59-A6C34878D82A}">
                    <a16:rowId xmlns:a16="http://schemas.microsoft.com/office/drawing/2014/main" val="171536202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556129"/>
              </p:ext>
            </p:extLst>
          </p:nvPr>
        </p:nvGraphicFramePr>
        <p:xfrm>
          <a:off x="0" y="3158066"/>
          <a:ext cx="8128000" cy="375560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8744411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7429711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1890596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24656278"/>
                    </a:ext>
                  </a:extLst>
                </a:gridCol>
              </a:tblGrid>
              <a:tr h="462492">
                <a:tc>
                  <a:txBody>
                    <a:bodyPr/>
                    <a:lstStyle/>
                    <a:p>
                      <a:pPr marL="0" marR="0" lvl="0" indent="0" algn="l" defTabSz="14399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 u="sng" dirty="0">
                          <a:solidFill>
                            <a:srgbClr val="002060"/>
                          </a:solidFill>
                        </a:rPr>
                        <a:t>Hospital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399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399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doctor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002060"/>
                          </a:solidFill>
                        </a:rPr>
                        <a:t>Patient ID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128622"/>
                  </a:ext>
                </a:extLst>
              </a:tr>
              <a:tr h="462492">
                <a:tc>
                  <a:txBody>
                    <a:bodyPr/>
                    <a:lstStyle/>
                    <a:p>
                      <a:r>
                        <a:rPr lang="en-US" sz="1200" b="1" dirty="0"/>
                        <a:t>1005</a:t>
                      </a:r>
                    </a:p>
                  </a:txBody>
                  <a:tcPr marL="68584" marR="68584" marT="34292" marB="3429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Tanta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102</a:t>
                      </a:r>
                    </a:p>
                  </a:txBody>
                  <a:tcPr marL="68584" marR="68584" marT="34292" marB="34292"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</a:t>
                      </a:r>
                    </a:p>
                  </a:txBody>
                  <a:tcPr marL="68584" marR="68584" marT="34292" marB="34292"/>
                </a:tc>
                <a:extLst>
                  <a:ext uri="{0D108BD9-81ED-4DB2-BD59-A6C34878D82A}">
                    <a16:rowId xmlns:a16="http://schemas.microsoft.com/office/drawing/2014/main" val="25565243"/>
                  </a:ext>
                </a:extLst>
              </a:tr>
              <a:tr h="462492">
                <a:tc>
                  <a:txBody>
                    <a:bodyPr/>
                    <a:lstStyle/>
                    <a:p>
                      <a:r>
                        <a:rPr lang="en-US" sz="1200" b="1" dirty="0"/>
                        <a:t>1005</a:t>
                      </a:r>
                    </a:p>
                  </a:txBody>
                  <a:tcPr marL="68584" marR="68584" marT="34292" marB="34292"/>
                </a:tc>
                <a:tc>
                  <a:txBody>
                    <a:bodyPr/>
                    <a:lstStyle/>
                    <a:p>
                      <a:pPr marL="0" marR="0" lvl="0" indent="0" algn="l" defTabSz="14399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Tanta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103</a:t>
                      </a:r>
                    </a:p>
                  </a:txBody>
                  <a:tcPr marL="68584" marR="68584" marT="34292" marB="34292"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 marL="68584" marR="68584" marT="34292" marB="34292"/>
                </a:tc>
                <a:extLst>
                  <a:ext uri="{0D108BD9-81ED-4DB2-BD59-A6C34878D82A}">
                    <a16:rowId xmlns:a16="http://schemas.microsoft.com/office/drawing/2014/main" val="1776343045"/>
                  </a:ext>
                </a:extLst>
              </a:tr>
              <a:tr h="462492">
                <a:tc>
                  <a:txBody>
                    <a:bodyPr/>
                    <a:lstStyle/>
                    <a:p>
                      <a:r>
                        <a:rPr lang="en-US" sz="1200" b="1" dirty="0"/>
                        <a:t>1005</a:t>
                      </a:r>
                    </a:p>
                  </a:txBody>
                  <a:tcPr marL="68584" marR="68584" marT="34292" marB="34292"/>
                </a:tc>
                <a:tc>
                  <a:txBody>
                    <a:bodyPr/>
                    <a:lstStyle/>
                    <a:p>
                      <a:pPr marL="0" marR="0" lvl="0" indent="0" algn="l" defTabSz="14399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Tanta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104</a:t>
                      </a:r>
                    </a:p>
                  </a:txBody>
                  <a:tcPr marL="68584" marR="68584" marT="34292" marB="34292"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 marL="68584" marR="68584" marT="34292" marB="34292"/>
                </a:tc>
                <a:extLst>
                  <a:ext uri="{0D108BD9-81ED-4DB2-BD59-A6C34878D82A}">
                    <a16:rowId xmlns:a16="http://schemas.microsoft.com/office/drawing/2014/main" val="314558948"/>
                  </a:ext>
                </a:extLst>
              </a:tr>
              <a:tr h="462492">
                <a:tc>
                  <a:txBody>
                    <a:bodyPr/>
                    <a:lstStyle/>
                    <a:p>
                      <a:r>
                        <a:rPr lang="en-US" sz="1200" b="1" dirty="0"/>
                        <a:t>1005</a:t>
                      </a:r>
                    </a:p>
                  </a:txBody>
                  <a:tcPr marL="68584" marR="68584" marT="34292" marB="34292"/>
                </a:tc>
                <a:tc>
                  <a:txBody>
                    <a:bodyPr/>
                    <a:lstStyle/>
                    <a:p>
                      <a:pPr marL="0" marR="0" lvl="0" indent="0" algn="l" defTabSz="14399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Tanta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105</a:t>
                      </a:r>
                    </a:p>
                  </a:txBody>
                  <a:tcPr marL="68584" marR="68584" marT="34292" marB="34292"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 marL="68584" marR="68584" marT="34292" marB="34292"/>
                </a:tc>
                <a:extLst>
                  <a:ext uri="{0D108BD9-81ED-4DB2-BD59-A6C34878D82A}">
                    <a16:rowId xmlns:a16="http://schemas.microsoft.com/office/drawing/2014/main" val="2030138127"/>
                  </a:ext>
                </a:extLst>
              </a:tr>
              <a:tr h="462492">
                <a:tc>
                  <a:txBody>
                    <a:bodyPr/>
                    <a:lstStyle/>
                    <a:p>
                      <a:r>
                        <a:rPr lang="en-US" sz="1200" b="1" dirty="0"/>
                        <a:t>1005</a:t>
                      </a:r>
                    </a:p>
                  </a:txBody>
                  <a:tcPr marL="68584" marR="68584" marT="34292" marB="34292"/>
                </a:tc>
                <a:tc>
                  <a:txBody>
                    <a:bodyPr/>
                    <a:lstStyle/>
                    <a:p>
                      <a:pPr marL="0" marR="0" lvl="0" indent="0" algn="l" defTabSz="14399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Tanta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105</a:t>
                      </a:r>
                    </a:p>
                  </a:txBody>
                  <a:tcPr marL="68584" marR="68584" marT="34292" marB="34292"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 marL="68584" marR="68584" marT="34292" marB="34292"/>
                </a:tc>
                <a:extLst>
                  <a:ext uri="{0D108BD9-81ED-4DB2-BD59-A6C34878D82A}">
                    <a16:rowId xmlns:a16="http://schemas.microsoft.com/office/drawing/2014/main" val="1080706838"/>
                  </a:ext>
                </a:extLst>
              </a:tr>
              <a:tr h="462492">
                <a:tc>
                  <a:txBody>
                    <a:bodyPr/>
                    <a:lstStyle/>
                    <a:p>
                      <a:r>
                        <a:rPr lang="en-US" sz="1200" b="1" dirty="0"/>
                        <a:t>1005</a:t>
                      </a:r>
                    </a:p>
                  </a:txBody>
                  <a:tcPr marL="68584" marR="68584" marT="34292" marB="34292"/>
                </a:tc>
                <a:tc>
                  <a:txBody>
                    <a:bodyPr/>
                    <a:lstStyle/>
                    <a:p>
                      <a:pPr marL="0" marR="0" lvl="0" indent="0" algn="l" defTabSz="14399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Tanta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106</a:t>
                      </a:r>
                    </a:p>
                  </a:txBody>
                  <a:tcPr marL="68584" marR="68584" marT="34292" marB="34292"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6</a:t>
                      </a:r>
                    </a:p>
                  </a:txBody>
                  <a:tcPr marL="68584" marR="68584" marT="34292" marB="34292"/>
                </a:tc>
                <a:extLst>
                  <a:ext uri="{0D108BD9-81ED-4DB2-BD59-A6C34878D82A}">
                    <a16:rowId xmlns:a16="http://schemas.microsoft.com/office/drawing/2014/main" val="1126203604"/>
                  </a:ext>
                </a:extLst>
              </a:tr>
              <a:tr h="462492">
                <a:tc>
                  <a:txBody>
                    <a:bodyPr/>
                    <a:lstStyle/>
                    <a:p>
                      <a:r>
                        <a:rPr lang="en-US" sz="1200" b="1" dirty="0"/>
                        <a:t>1005</a:t>
                      </a:r>
                    </a:p>
                  </a:txBody>
                  <a:tcPr marL="68584" marR="68584" marT="34292" marB="34292"/>
                </a:tc>
                <a:tc>
                  <a:txBody>
                    <a:bodyPr/>
                    <a:lstStyle/>
                    <a:p>
                      <a:pPr marL="0" marR="0" lvl="0" indent="0" algn="l" defTabSz="14399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Tanta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106</a:t>
                      </a:r>
                    </a:p>
                  </a:txBody>
                  <a:tcPr marL="68584" marR="68584" marT="34292" marB="34292"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7</a:t>
                      </a:r>
                    </a:p>
                  </a:txBody>
                  <a:tcPr marL="68584" marR="68584" marT="34292" marB="34292"/>
                </a:tc>
                <a:extLst>
                  <a:ext uri="{0D108BD9-81ED-4DB2-BD59-A6C34878D82A}">
                    <a16:rowId xmlns:a16="http://schemas.microsoft.com/office/drawing/2014/main" val="2247233651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9458960" y="436880"/>
            <a:ext cx="1879600" cy="1005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Patient table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8382000" y="965200"/>
            <a:ext cx="8839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9560560" y="4185920"/>
            <a:ext cx="1879600" cy="100584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Hospital table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8503920" y="4658360"/>
            <a:ext cx="883920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0252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566006"/>
              </p:ext>
            </p:extLst>
          </p:nvPr>
        </p:nvGraphicFramePr>
        <p:xfrm>
          <a:off x="0" y="0"/>
          <a:ext cx="9204960" cy="3901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1240">
                  <a:extLst>
                    <a:ext uri="{9D8B030D-6E8A-4147-A177-3AD203B41FA5}">
                      <a16:colId xmlns:a16="http://schemas.microsoft.com/office/drawing/2014/main" val="2944069050"/>
                    </a:ext>
                  </a:extLst>
                </a:gridCol>
                <a:gridCol w="2301240">
                  <a:extLst>
                    <a:ext uri="{9D8B030D-6E8A-4147-A177-3AD203B41FA5}">
                      <a16:colId xmlns:a16="http://schemas.microsoft.com/office/drawing/2014/main" val="1644671646"/>
                    </a:ext>
                  </a:extLst>
                </a:gridCol>
                <a:gridCol w="2301240">
                  <a:extLst>
                    <a:ext uri="{9D8B030D-6E8A-4147-A177-3AD203B41FA5}">
                      <a16:colId xmlns:a16="http://schemas.microsoft.com/office/drawing/2014/main" val="1795950315"/>
                    </a:ext>
                  </a:extLst>
                </a:gridCol>
                <a:gridCol w="2301240">
                  <a:extLst>
                    <a:ext uri="{9D8B030D-6E8A-4147-A177-3AD203B41FA5}">
                      <a16:colId xmlns:a16="http://schemas.microsoft.com/office/drawing/2014/main" val="29778374"/>
                    </a:ext>
                  </a:extLst>
                </a:gridCol>
              </a:tblGrid>
              <a:tr h="984102">
                <a:tc>
                  <a:txBody>
                    <a:bodyPr/>
                    <a:lstStyle/>
                    <a:p>
                      <a:pPr marL="0" marR="0" lvl="0" indent="0" algn="l" defTabSz="14399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u="sng" dirty="0">
                          <a:solidFill>
                            <a:srgbClr val="002060"/>
                          </a:solidFill>
                        </a:rPr>
                        <a:t>Record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002060"/>
                          </a:solidFill>
                        </a:rPr>
                        <a:t>Doctor</a:t>
                      </a:r>
                    </a:p>
                    <a:p>
                      <a:pPr algn="ctr"/>
                      <a:r>
                        <a:rPr lang="en-US" sz="3200" b="1" dirty="0">
                          <a:solidFill>
                            <a:srgbClr val="002060"/>
                          </a:solidFill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399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i="1" dirty="0">
                          <a:solidFill>
                            <a:srgbClr val="002060"/>
                          </a:solidFill>
                        </a:rPr>
                        <a:t>patient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399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2060"/>
                          </a:solidFill>
                        </a:rPr>
                        <a:t>date of examination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942065"/>
                  </a:ext>
                </a:extLst>
              </a:tr>
              <a:tr h="342093">
                <a:tc>
                  <a:txBody>
                    <a:bodyPr/>
                    <a:lstStyle/>
                    <a:p>
                      <a:r>
                        <a:rPr lang="en-US" sz="1200" b="1" dirty="0"/>
                        <a:t>8</a:t>
                      </a:r>
                    </a:p>
                  </a:txBody>
                  <a:tcPr marL="68584" marR="68584" marT="34292" marB="34292"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102</a:t>
                      </a:r>
                    </a:p>
                  </a:txBody>
                  <a:tcPr marL="68584" marR="68584" marT="34292" marB="34292"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</a:t>
                      </a:r>
                    </a:p>
                  </a:txBody>
                  <a:tcPr marL="68584" marR="68584" marT="34292" marB="3429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Conjunctivitis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708473"/>
                  </a:ext>
                </a:extLst>
              </a:tr>
              <a:tr h="342093">
                <a:tc>
                  <a:txBody>
                    <a:bodyPr/>
                    <a:lstStyle/>
                    <a:p>
                      <a:r>
                        <a:rPr lang="en-US" sz="1200" b="1" dirty="0"/>
                        <a:t>9</a:t>
                      </a:r>
                    </a:p>
                  </a:txBody>
                  <a:tcPr marL="68584" marR="68584" marT="34292" marB="34292"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103</a:t>
                      </a:r>
                    </a:p>
                  </a:txBody>
                  <a:tcPr marL="68584" marR="68584" marT="34292" marB="34292"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 marL="68584" marR="68584" marT="34292" marB="34292"/>
                </a:tc>
                <a:tc>
                  <a:txBody>
                    <a:bodyPr/>
                    <a:lstStyle/>
                    <a:p>
                      <a:pPr marL="0" marR="0" lvl="0" indent="0" algn="l" defTabSz="14399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Atherosclerosis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888341"/>
                  </a:ext>
                </a:extLst>
              </a:tr>
              <a:tr h="590461">
                <a:tc>
                  <a:txBody>
                    <a:bodyPr/>
                    <a:lstStyle/>
                    <a:p>
                      <a:r>
                        <a:rPr lang="en-US" sz="1200" b="1" dirty="0"/>
                        <a:t>10</a:t>
                      </a:r>
                    </a:p>
                  </a:txBody>
                  <a:tcPr marL="68584" marR="68584" marT="34292" marB="34292"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104</a:t>
                      </a:r>
                    </a:p>
                  </a:txBody>
                  <a:tcPr marL="68584" marR="68584" marT="34292" marB="34292"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 marL="68584" marR="68584" marT="34292" marB="3429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Orthopedic surgeon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563907"/>
                  </a:ext>
                </a:extLst>
              </a:tr>
              <a:tr h="342093">
                <a:tc>
                  <a:txBody>
                    <a:bodyPr/>
                    <a:lstStyle/>
                    <a:p>
                      <a:r>
                        <a:rPr lang="en-US" sz="1200" b="1" dirty="0"/>
                        <a:t>11</a:t>
                      </a:r>
                    </a:p>
                  </a:txBody>
                  <a:tcPr marL="68584" marR="68584" marT="34292" marB="34292"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105</a:t>
                      </a:r>
                    </a:p>
                  </a:txBody>
                  <a:tcPr marL="68584" marR="68584" marT="34292" marB="34292"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 marL="68584" marR="68584" marT="34292" marB="3429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Cavities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148429"/>
                  </a:ext>
                </a:extLst>
              </a:tr>
              <a:tr h="342093">
                <a:tc>
                  <a:txBody>
                    <a:bodyPr/>
                    <a:lstStyle/>
                    <a:p>
                      <a:r>
                        <a:rPr lang="en-US" sz="1200" b="1" dirty="0"/>
                        <a:t>11</a:t>
                      </a:r>
                    </a:p>
                  </a:txBody>
                  <a:tcPr marL="68584" marR="68584" marT="34292" marB="34292"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105</a:t>
                      </a:r>
                    </a:p>
                  </a:txBody>
                  <a:tcPr marL="68584" marR="68584" marT="34292" marB="34292"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 marL="68584" marR="68584" marT="34292" marB="3429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Cindivities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837830"/>
                  </a:ext>
                </a:extLst>
              </a:tr>
              <a:tr h="342093">
                <a:tc>
                  <a:txBody>
                    <a:bodyPr/>
                    <a:lstStyle/>
                    <a:p>
                      <a:r>
                        <a:rPr lang="en-US" sz="1200" b="1" dirty="0"/>
                        <a:t>12</a:t>
                      </a:r>
                    </a:p>
                  </a:txBody>
                  <a:tcPr marL="68584" marR="68584" marT="34292" marB="34292"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106</a:t>
                      </a:r>
                    </a:p>
                  </a:txBody>
                  <a:tcPr marL="68584" marR="68584" marT="34292" marB="34292"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6</a:t>
                      </a:r>
                    </a:p>
                  </a:txBody>
                  <a:tcPr marL="68584" marR="68584" marT="34292" marB="3429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Sinusitis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576127"/>
                  </a:ext>
                </a:extLst>
              </a:tr>
              <a:tr h="342093">
                <a:tc>
                  <a:txBody>
                    <a:bodyPr/>
                    <a:lstStyle/>
                    <a:p>
                      <a:r>
                        <a:rPr lang="en-US" sz="1200" b="1" dirty="0"/>
                        <a:t>12</a:t>
                      </a:r>
                    </a:p>
                  </a:txBody>
                  <a:tcPr marL="68584" marR="68584" marT="34292" marB="34292"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106</a:t>
                      </a:r>
                    </a:p>
                  </a:txBody>
                  <a:tcPr marL="68584" marR="68584" marT="34292" marB="34292"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7</a:t>
                      </a:r>
                    </a:p>
                  </a:txBody>
                  <a:tcPr marL="68584" marR="68584" marT="34292" marB="3429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Allergic Rhinitis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873748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05402"/>
              </p:ext>
            </p:extLst>
          </p:nvPr>
        </p:nvGraphicFramePr>
        <p:xfrm>
          <a:off x="0" y="3901440"/>
          <a:ext cx="8127999" cy="3175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92674416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29027995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6209389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14399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i="1" u="sng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Doctor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399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002060"/>
                          </a:solidFill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3990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 err="1">
                          <a:solidFill>
                            <a:schemeClr val="bg1"/>
                          </a:solidFill>
                        </a:rPr>
                        <a:t>spcial</a:t>
                      </a:r>
                      <a:endParaRPr lang="en-US" sz="32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80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/>
                        <a:t>102</a:t>
                      </a:r>
                    </a:p>
                  </a:txBody>
                  <a:tcPr marL="68584" marR="68584" marT="34292" marB="34292"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Ahmed</a:t>
                      </a:r>
                    </a:p>
                  </a:txBody>
                  <a:tcPr marL="68584" marR="68584" marT="34292" marB="34292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eyes</a:t>
                      </a:r>
                    </a:p>
                  </a:txBody>
                  <a:tcPr marL="68584" marR="68584" marT="34292" marB="34292"/>
                </a:tc>
                <a:extLst>
                  <a:ext uri="{0D108BD9-81ED-4DB2-BD59-A6C34878D82A}">
                    <a16:rowId xmlns:a16="http://schemas.microsoft.com/office/drawing/2014/main" val="720418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/>
                        <a:t>103</a:t>
                      </a:r>
                    </a:p>
                  </a:txBody>
                  <a:tcPr marL="68584" marR="68584" marT="34292" marB="34292"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Sayed</a:t>
                      </a:r>
                    </a:p>
                  </a:txBody>
                  <a:tcPr marL="68584" marR="68584" marT="34292" marB="34292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Heart</a:t>
                      </a:r>
                    </a:p>
                  </a:txBody>
                  <a:tcPr marL="68584" marR="68584" marT="34292" marB="34292"/>
                </a:tc>
                <a:extLst>
                  <a:ext uri="{0D108BD9-81ED-4DB2-BD59-A6C34878D82A}">
                    <a16:rowId xmlns:a16="http://schemas.microsoft.com/office/drawing/2014/main" val="837015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/>
                        <a:t>104</a:t>
                      </a:r>
                    </a:p>
                  </a:txBody>
                  <a:tcPr marL="68584" marR="68584" marT="34292" marB="34292"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Khalid</a:t>
                      </a:r>
                    </a:p>
                  </a:txBody>
                  <a:tcPr marL="68584" marR="68584" marT="34292" marB="34292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Surgery</a:t>
                      </a:r>
                    </a:p>
                  </a:txBody>
                  <a:tcPr marL="68584" marR="68584" marT="34292" marB="34292"/>
                </a:tc>
                <a:extLst>
                  <a:ext uri="{0D108BD9-81ED-4DB2-BD59-A6C34878D82A}">
                    <a16:rowId xmlns:a16="http://schemas.microsoft.com/office/drawing/2014/main" val="3172666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/>
                        <a:t>105</a:t>
                      </a:r>
                    </a:p>
                  </a:txBody>
                  <a:tcPr marL="68584" marR="68584" marT="34292" marB="34292"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Ibrahim</a:t>
                      </a:r>
                    </a:p>
                  </a:txBody>
                  <a:tcPr marL="68584" marR="68584" marT="34292" marB="34292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dentist</a:t>
                      </a:r>
                    </a:p>
                  </a:txBody>
                  <a:tcPr marL="68584" marR="68584" marT="34292" marB="34292"/>
                </a:tc>
                <a:extLst>
                  <a:ext uri="{0D108BD9-81ED-4DB2-BD59-A6C34878D82A}">
                    <a16:rowId xmlns:a16="http://schemas.microsoft.com/office/drawing/2014/main" val="1888367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/>
                        <a:t>105</a:t>
                      </a:r>
                    </a:p>
                  </a:txBody>
                  <a:tcPr marL="68584" marR="68584" marT="34292" marB="34292"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Ibrahim</a:t>
                      </a:r>
                    </a:p>
                  </a:txBody>
                  <a:tcPr marL="68584" marR="68584" marT="34292" marB="34292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Dentist</a:t>
                      </a:r>
                    </a:p>
                  </a:txBody>
                  <a:tcPr marL="68584" marR="68584" marT="34292" marB="34292"/>
                </a:tc>
                <a:extLst>
                  <a:ext uri="{0D108BD9-81ED-4DB2-BD59-A6C34878D82A}">
                    <a16:rowId xmlns:a16="http://schemas.microsoft.com/office/drawing/2014/main" val="2970347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/>
                        <a:t>106</a:t>
                      </a:r>
                    </a:p>
                  </a:txBody>
                  <a:tcPr marL="68584" marR="68584" marT="34292" marB="34292"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Basel</a:t>
                      </a:r>
                    </a:p>
                  </a:txBody>
                  <a:tcPr marL="68584" marR="68584" marT="34292" marB="34292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Nose</a:t>
                      </a:r>
                    </a:p>
                  </a:txBody>
                  <a:tcPr marL="68584" marR="68584" marT="34292" marB="34292"/>
                </a:tc>
                <a:extLst>
                  <a:ext uri="{0D108BD9-81ED-4DB2-BD59-A6C34878D82A}">
                    <a16:rowId xmlns:a16="http://schemas.microsoft.com/office/drawing/2014/main" val="185578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/>
                        <a:t>106</a:t>
                      </a:r>
                    </a:p>
                  </a:txBody>
                  <a:tcPr marL="68584" marR="68584" marT="34292" marB="34292"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Hatem</a:t>
                      </a:r>
                    </a:p>
                  </a:txBody>
                  <a:tcPr marL="68584" marR="68584" marT="34292" marB="34292"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Nose</a:t>
                      </a:r>
                    </a:p>
                  </a:txBody>
                  <a:tcPr marL="68584" marR="68584" marT="34292" marB="34292"/>
                </a:tc>
                <a:extLst>
                  <a:ext uri="{0D108BD9-81ED-4DB2-BD59-A6C34878D82A}">
                    <a16:rowId xmlns:a16="http://schemas.microsoft.com/office/drawing/2014/main" val="4250186362"/>
                  </a:ext>
                </a:extLst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10271760" y="680720"/>
            <a:ext cx="1330960" cy="8839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Medical record </a:t>
            </a:r>
          </a:p>
          <a:p>
            <a:pPr algn="ctr"/>
            <a:r>
              <a:rPr lang="en-US" dirty="0" smtClean="0"/>
              <a:t>table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0444480" y="5046980"/>
            <a:ext cx="1330960" cy="88392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Doctors table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9479280" y="1122680"/>
            <a:ext cx="6299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9062720" y="5598160"/>
            <a:ext cx="1209040" cy="1016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61750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86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324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938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035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4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657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5280" y="901532"/>
            <a:ext cx="11252200" cy="1293028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rgbClr val="7030A0"/>
                </a:solidFill>
              </a:rPr>
              <a:t>ERD after Normalization</a:t>
            </a:r>
            <a:endParaRPr lang="en-US" sz="5400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sz="2800" dirty="0"/>
              <a:t> </a:t>
            </a:r>
            <a:r>
              <a:rPr lang="en-US" sz="2800" dirty="0" smtClean="0"/>
              <a:t>                                       Next page</a:t>
            </a:r>
            <a:endParaRPr lang="en-US" sz="28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5689600" y="2387600"/>
            <a:ext cx="71120" cy="208280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7507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78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57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687320" y="586572"/>
            <a:ext cx="8610600" cy="1293028"/>
          </a:xfrm>
        </p:spPr>
        <p:txBody>
          <a:bodyPr/>
          <a:lstStyle/>
          <a:p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 Information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3165" y="2082800"/>
            <a:ext cx="10265030" cy="47752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641600" y="4267200"/>
            <a:ext cx="1107440" cy="2032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basil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817360" y="5232400"/>
            <a:ext cx="762000" cy="18288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779260" y="4175760"/>
            <a:ext cx="838200" cy="2032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basil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9956800" y="4236720"/>
            <a:ext cx="1097280" cy="23368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ahmd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37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0160" y="47304"/>
            <a:ext cx="8610600" cy="4571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GANT CHART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0931" y="6730839"/>
            <a:ext cx="9534641" cy="45719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26720" y="271461"/>
            <a:ext cx="1362091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19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931" y="1775141"/>
            <a:ext cx="8342811" cy="480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26720" y="5519578"/>
            <a:ext cx="1362091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1" i="0" u="none" strike="noStrike" cap="none" normalizeH="0" baseline="0" smtClean="0">
                <a:ln>
                  <a:noFill/>
                </a:ln>
                <a:solidFill>
                  <a:srgbClr val="004E9A"/>
                </a:solidFill>
                <a:effectLst/>
                <a:latin typeface="Aptos" charset="0"/>
                <a:ea typeface="Times New Roman" panose="02020603050405020304" pitchFamily="18" charset="0"/>
                <a:cs typeface="Calibri" panose="020F0502020204030204" pitchFamily="34" charset="0"/>
              </a:rPr>
              <a:t>                                                    </a:t>
            </a: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0" y="0"/>
            <a:ext cx="2377440" cy="9070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GANT CHART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82331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PERT CHART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12" y="1546711"/>
            <a:ext cx="8128094" cy="4589929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0" y="0"/>
            <a:ext cx="2052320" cy="751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PERT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306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34" y="2362200"/>
            <a:ext cx="10806366" cy="385572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0" y="0"/>
            <a:ext cx="2113280" cy="6424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PERT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483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0881360" cy="43688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System development life cycle</a:t>
            </a:r>
            <a:endParaRPr lang="en-US" sz="2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26" y="572347"/>
            <a:ext cx="6400800" cy="1947333"/>
          </a:xfrm>
        </p:spPr>
        <p:txBody>
          <a:bodyPr/>
          <a:lstStyle/>
          <a:p>
            <a:r>
              <a:rPr lang="en-US" dirty="0" smtClean="0"/>
              <a:t>About hospital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13360" y="2387600"/>
            <a:ext cx="1747520" cy="1168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Planning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042160" y="2976880"/>
            <a:ext cx="711200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2834640" y="2367280"/>
            <a:ext cx="1595120" cy="118872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511040" y="2951480"/>
            <a:ext cx="680720" cy="1016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5262880" y="2377440"/>
            <a:ext cx="1666240" cy="128016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Design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020560" y="3048000"/>
            <a:ext cx="650240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7772400" y="2387600"/>
            <a:ext cx="2062480" cy="12700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855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2080" y="2135972"/>
            <a:ext cx="10993120" cy="2913547"/>
          </a:xfrm>
        </p:spPr>
        <p:txBody>
          <a:bodyPr/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Systems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Development Life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Cycle 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SDLC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b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090160" y="2854960"/>
            <a:ext cx="20320" cy="219455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840193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13551</TotalTime>
  <Words>1568</Words>
  <Application>Microsoft Office PowerPoint</Application>
  <PresentationFormat>Widescreen</PresentationFormat>
  <Paragraphs>415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Aptos</vt:lpstr>
      <vt:lpstr>Arial</vt:lpstr>
      <vt:lpstr>Bell MT</vt:lpstr>
      <vt:lpstr>Calibri</vt:lpstr>
      <vt:lpstr>Century Gothic</vt:lpstr>
      <vt:lpstr>Impact</vt:lpstr>
      <vt:lpstr>Symbol</vt:lpstr>
      <vt:lpstr>Times New Roman</vt:lpstr>
      <vt:lpstr>Vapor Trail</vt:lpstr>
      <vt:lpstr>  System request    </vt:lpstr>
      <vt:lpstr>Feasability Study                   </vt:lpstr>
      <vt:lpstr>Project Plan</vt:lpstr>
      <vt:lpstr>Task Information</vt:lpstr>
      <vt:lpstr> GANT CHART                     </vt:lpstr>
      <vt:lpstr>PERT CHART                    </vt:lpstr>
      <vt:lpstr>                    </vt:lpstr>
      <vt:lpstr>System development life cycle</vt:lpstr>
      <vt:lpstr>Systems Development Life Cycle (SDLC)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Context level dfd – 0 level                    </vt:lpstr>
      <vt:lpstr>PowerPoint Presentation</vt:lpstr>
      <vt:lpstr>PowerPoint Presentation</vt:lpstr>
      <vt:lpstr>Process Specification</vt:lpstr>
      <vt:lpstr>Process Logic – Structured English</vt:lpstr>
      <vt:lpstr>Process Specification</vt:lpstr>
      <vt:lpstr>Process Logic – Structured English</vt:lpstr>
      <vt:lpstr>Process Specification</vt:lpstr>
      <vt:lpstr>Process Logic – Structured English</vt:lpstr>
      <vt:lpstr>Process Specification</vt:lpstr>
      <vt:lpstr>Process Logic – Structured English</vt:lpstr>
      <vt:lpstr>Process Specification</vt:lpstr>
      <vt:lpstr>Process Logic – Structured English</vt:lpstr>
      <vt:lpstr>PowerPoint Presentation</vt:lpstr>
      <vt:lpstr>normalization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ERD after Normalization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request</dc:title>
  <dc:creator>TESTER</dc:creator>
  <cp:lastModifiedBy>TESTER</cp:lastModifiedBy>
  <cp:revision>55</cp:revision>
  <dcterms:created xsi:type="dcterms:W3CDTF">2024-04-15T16:00:26Z</dcterms:created>
  <dcterms:modified xsi:type="dcterms:W3CDTF">2024-05-19T18:03:40Z</dcterms:modified>
</cp:coreProperties>
</file>